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9" r:id="rId4"/>
    <p:sldId id="260" r:id="rId5"/>
    <p:sldId id="261" r:id="rId6"/>
    <p:sldId id="276" r:id="rId7"/>
    <p:sldId id="262" r:id="rId8"/>
    <p:sldId id="265" r:id="rId9"/>
    <p:sldId id="263" r:id="rId10"/>
    <p:sldId id="266" r:id="rId11"/>
    <p:sldId id="267" r:id="rId12"/>
    <p:sldId id="268" r:id="rId13"/>
    <p:sldId id="277" r:id="rId14"/>
    <p:sldId id="271" r:id="rId15"/>
    <p:sldId id="272" r:id="rId16"/>
    <p:sldId id="273" r:id="rId17"/>
    <p:sldId id="278" r:id="rId18"/>
  </p:sldIdLst>
  <p:sldSz cx="14630400" cy="8229600"/>
  <p:notesSz cx="8229600" cy="14630400"/>
  <p:embeddedFontLst>
    <p:embeddedFont>
      <p:font typeface="Dubai" panose="020B0503030403030204" pitchFamily="34" charset="-78"/>
      <p:regular r:id="rId20"/>
      <p:bold r:id="rId21"/>
      <p:italic r:id="rId22"/>
      <p:boldItalic r:id="rId23"/>
    </p:embeddedFont>
    <p:embeddedFont>
      <p:font typeface="Inter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37A4DB-576F-82DC-5693-4EB8BBE1FD9C}" v="212" dt="2025-12-03T15:55:44.338"/>
    <p1510:client id="{2F1CC417-CA27-6BE2-5031-D801B2E77AE7}" v="5" dt="2025-12-03T06:01:52.645"/>
    <p1510:client id="{37E00674-5508-5836-EC83-BAC99E580E03}" v="35" dt="2025-12-03T05:02:20.790"/>
    <p1510:client id="{692C1DB7-3304-1B21-6D2E-FCFDEA40F499}" v="350" dt="2025-12-03T13:23:22.476"/>
    <p1510:client id="{88DF481D-41FB-C47A-B48A-B46198B551F8}" v="3" dt="2025-12-03T05:03:44.261"/>
    <p1510:client id="{9CD5C3F9-22AE-C66C-CE5C-D03A65B8DC19}" v="837" dt="2025-12-03T15:17:42.025"/>
    <p1510:client id="{BF836B9B-EBAC-542B-BCE3-64789B9E4798}" v="110" dt="2025-12-03T16:56:48.741"/>
    <p1510:client id="{CEC189CF-EC56-0D10-6821-9BD9DE21A1A0}" v="733" dt="2025-12-03T16:41:07.661"/>
    <p1510:client id="{D981DFA4-0F3A-06B2-2104-A6BE5E1963FC}" v="5" dt="2025-12-03T16:52:48.110"/>
    <p1510:client id="{EF1A9D00-2001-F95A-5582-E0CF89C39543}" v="1" dt="2025-12-03T04:20:34.7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44931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1. Intelligent Grouping (The "Who")</a:t>
            </a:r>
            <a:endParaRPr lang="en-US"/>
          </a:p>
          <a:p>
            <a:pPr marL="171450" indent="-171450">
              <a:buFont typeface="Arial"/>
              <a:buChar char="•"/>
            </a:pPr>
            <a:r>
              <a:rPr lang="en-US" b="1"/>
              <a:t>What:</a:t>
            </a:r>
            <a:r>
              <a:rPr lang="en-US"/>
              <a:t> Instead of treating all clients the same, we group them by semantic similarity.</a:t>
            </a:r>
          </a:p>
          <a:p>
            <a:pPr marL="171450" indent="-171450">
              <a:buFont typeface="Arial"/>
              <a:buChar char="•"/>
            </a:pPr>
            <a:r>
              <a:rPr lang="en-US" b="1"/>
              <a:t>Method:</a:t>
            </a:r>
            <a:r>
              <a:rPr lang="en-US"/>
              <a:t> Automatic Hierarchical Clustering using </a:t>
            </a:r>
            <a:r>
              <a:rPr lang="en-US" b="1" err="1"/>
              <a:t>LoRA</a:t>
            </a:r>
            <a:r>
              <a:rPr lang="en-US" b="1"/>
              <a:t> A-Matrices</a:t>
            </a:r>
            <a:r>
              <a:rPr lang="en-US"/>
              <a:t> to identify which departments (e.g., HR &amp; Finance) share a common "vocabulary."</a:t>
            </a:r>
          </a:p>
          <a:p>
            <a:r>
              <a:rPr lang="en-US" b="1"/>
              <a:t>2. Selective Aggregation (The "What")</a:t>
            </a:r>
            <a:endParaRPr lang="en-US"/>
          </a:p>
          <a:p>
            <a:pPr marL="171450" indent="-171450">
              <a:buFont typeface="Arial"/>
              <a:buChar char="•"/>
            </a:pPr>
            <a:r>
              <a:rPr lang="en-US" b="1"/>
              <a:t>What:</a:t>
            </a:r>
            <a:r>
              <a:rPr lang="en-US"/>
              <a:t> We don't share everything. We split the model into "General" and "Specific" parts.</a:t>
            </a:r>
          </a:p>
          <a:p>
            <a:pPr marL="171450" indent="-171450">
              <a:buFont typeface="Arial"/>
              <a:buChar char="•"/>
            </a:pPr>
            <a:r>
              <a:rPr lang="en-US" b="1"/>
              <a:t>Method:</a:t>
            </a:r>
            <a:r>
              <a:rPr lang="en-US"/>
              <a:t> </a:t>
            </a:r>
            <a:r>
              <a:rPr lang="en-US" b="1" err="1"/>
              <a:t>FedSA-LoRA</a:t>
            </a:r>
            <a:r>
              <a:rPr lang="en-US" b="1"/>
              <a:t> Strategy</a:t>
            </a:r>
            <a:r>
              <a:rPr lang="en-US"/>
              <a:t>—We aggregate the </a:t>
            </a:r>
            <a:r>
              <a:rPr lang="en-US" b="1"/>
              <a:t>Shared Matrix</a:t>
            </a:r>
            <a:r>
              <a:rPr lang="en-US"/>
              <a:t> globally for reasoning while keeping the </a:t>
            </a:r>
            <a:r>
              <a:rPr lang="en-US" b="1"/>
              <a:t>Local Matrix</a:t>
            </a:r>
            <a:r>
              <a:rPr lang="en-US"/>
              <a:t> private for domain expertise.</a:t>
            </a:r>
          </a:p>
          <a:p>
            <a:r>
              <a:rPr lang="en-US" b="1"/>
              <a:t>3. Stabilized Training (The "How")</a:t>
            </a:r>
            <a:endParaRPr lang="en-US"/>
          </a:p>
          <a:p>
            <a:pPr marL="171450" indent="-171450">
              <a:buFont typeface="Arial"/>
              <a:buChar char="•"/>
            </a:pPr>
            <a:r>
              <a:rPr lang="en-US" b="1"/>
              <a:t>What:</a:t>
            </a:r>
            <a:r>
              <a:rPr lang="en-US"/>
              <a:t> Federated training often diverges when data is different (Non-IID).</a:t>
            </a:r>
          </a:p>
          <a:p>
            <a:pPr marL="171450" indent="-171450">
              <a:buFont typeface="Arial"/>
              <a:buChar char="•"/>
            </a:pPr>
            <a:r>
              <a:rPr lang="en-US" b="1"/>
              <a:t>Method:</a:t>
            </a:r>
            <a:r>
              <a:rPr lang="en-US"/>
              <a:t> </a:t>
            </a:r>
            <a:r>
              <a:rPr lang="en-US" b="1" err="1"/>
              <a:t>FLoRA</a:t>
            </a:r>
            <a:r>
              <a:rPr lang="en-US" b="1"/>
              <a:t> Optimization</a:t>
            </a:r>
            <a:r>
              <a:rPr lang="en-US"/>
              <a:t>—We use </a:t>
            </a:r>
            <a:r>
              <a:rPr lang="en-US" b="1"/>
              <a:t>Momentum ($\mu$)</a:t>
            </a:r>
            <a:r>
              <a:rPr lang="en-US"/>
              <a:t> and </a:t>
            </a:r>
            <a:r>
              <a:rPr lang="en-US" b="1"/>
              <a:t>Global Mixing ($\lambda$)</a:t>
            </a:r>
            <a:r>
              <a:rPr lang="en-US"/>
              <a:t> to smooth out updates, ensuring the model learns steadily without forgetting.</a:t>
            </a:r>
          </a:p>
          <a:p>
            <a:endParaRPr lang="en-US"/>
          </a:p>
          <a:p>
            <a:endParaRPr lang="en-US"/>
          </a:p>
          <a:p>
            <a:pPr marL="171450" indent="-171450">
              <a:buFont typeface="Arial"/>
              <a:buChar char="•"/>
            </a:pPr>
            <a:r>
              <a:rPr lang="en-US" b="1"/>
              <a:t>Efficient:</a:t>
            </a:r>
            <a:r>
              <a:rPr lang="en-US"/>
              <a:t> Cuts communication costs by ~50% (sending only half the matrices).</a:t>
            </a:r>
          </a:p>
          <a:p>
            <a:pPr marL="171450" indent="-171450">
              <a:buFont typeface="Arial"/>
              <a:buChar char="•"/>
            </a:pPr>
            <a:r>
              <a:rPr lang="en-US" b="1"/>
              <a:t>🧠 Smart:</a:t>
            </a:r>
            <a:r>
              <a:rPr lang="en-US"/>
              <a:t> Automatically detects organizational structure without manual labeling.</a:t>
            </a:r>
          </a:p>
          <a:p>
            <a:pPr marL="171450" indent="-171450">
              <a:buFont typeface="Arial"/>
              <a:buChar char="•"/>
            </a:pPr>
            <a:r>
              <a:rPr lang="en-US" b="1"/>
              <a:t>🛡️ Private:</a:t>
            </a:r>
            <a:r>
              <a:rPr lang="en-US"/>
              <a:t> Sensitive department context never leaves the local device.</a:t>
            </a:r>
          </a:p>
          <a:p>
            <a:pPr marL="171450" indent="-171450">
              <a:buFont typeface="Arial"/>
              <a:buChar char="•"/>
            </a:pPr>
            <a:r>
              <a:rPr lang="en-US"/>
              <a:t>Personalized: The </a:t>
            </a:r>
            <a:r>
              <a:rPr lang="en-US" err="1"/>
              <a:t>FedSA</a:t>
            </a:r>
            <a:r>
              <a:rPr lang="en-US"/>
              <a:t>-Lora Method preserves the personalized data on the client side.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Why We Chose This</a:t>
            </a:r>
            <a:r>
              <a:rPr lang="en-US"/>
              <a:t> (The Strategy)</a:t>
            </a:r>
          </a:p>
          <a:p>
            <a:pPr marL="171450" indent="-171450">
              <a:buFont typeface="Arial"/>
              <a:buChar char="•"/>
            </a:pPr>
            <a:endParaRPr lang="en-US"/>
          </a:p>
          <a:p>
            <a:r>
              <a:rPr lang="en-US" b="1"/>
              <a:t>What It Gives Us</a:t>
            </a:r>
            <a:r>
              <a:rPr lang="en-US"/>
              <a:t> (The Utility)</a:t>
            </a:r>
          </a:p>
          <a:p>
            <a:pPr marL="171450" indent="-171450">
              <a:buFont typeface="Arial"/>
              <a:buChar char="•"/>
            </a:pP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Elbow : </a:t>
            </a:r>
          </a:p>
          <a:p>
            <a:pPr marL="171450" indent="-171450">
              <a:buFont typeface="Arial"/>
              <a:buChar char="•"/>
            </a:pPr>
            <a:r>
              <a:rPr lang="en-US" b="1">
                <a:solidFill>
                  <a:srgbClr val="89A4BB"/>
                </a:solidFill>
              </a:rPr>
              <a:t>Computing inertia</a:t>
            </a:r>
            <a:r>
              <a:rPr lang="en-US">
                <a:solidFill>
                  <a:srgbClr val="89A4BB"/>
                </a:solidFill>
              </a:rPr>
              <a:t> (sum of squared distances) for different numbers of clusters (k from </a:t>
            </a:r>
            <a:r>
              <a:rPr lang="en-US" err="1">
                <a:solidFill>
                  <a:srgbClr val="89A4BB"/>
                </a:solidFill>
              </a:rPr>
              <a:t>min_k</a:t>
            </a:r>
            <a:r>
              <a:rPr lang="en-US">
                <a:solidFill>
                  <a:srgbClr val="89A4BB"/>
                </a:solidFill>
              </a:rPr>
              <a:t> to </a:t>
            </a:r>
            <a:r>
              <a:rPr lang="en-US" err="1">
                <a:solidFill>
                  <a:srgbClr val="89A4BB"/>
                </a:solidFill>
              </a:rPr>
              <a:t>max_k</a:t>
            </a:r>
            <a:r>
              <a:rPr lang="en-US">
                <a:solidFill>
                  <a:srgbClr val="89A4BB"/>
                </a:solidFill>
              </a:rPr>
              <a:t>)</a:t>
            </a:r>
            <a:endParaRPr lang="en-US"/>
          </a:p>
          <a:p>
            <a:pPr marL="171450" indent="-171450">
              <a:buFont typeface="Arial"/>
              <a:buChar char="•"/>
            </a:pPr>
            <a:r>
              <a:rPr lang="en-US" b="1">
                <a:solidFill>
                  <a:srgbClr val="89A4BB"/>
                </a:solidFill>
              </a:rPr>
              <a:t>Finding the "elbow"</a:t>
            </a:r>
            <a:r>
              <a:rPr lang="en-US">
                <a:solidFill>
                  <a:srgbClr val="89A4BB"/>
                </a:solidFill>
              </a:rPr>
              <a:t> using second derivative analysis to detect where the rate of decrease in inertia slows down significantly</a:t>
            </a:r>
            <a:endParaRPr lang="en-US"/>
          </a:p>
          <a:p>
            <a:pPr marL="171450" indent="-171450">
              <a:buFont typeface="Arial"/>
              <a:buChar char="•"/>
            </a:pPr>
            <a:r>
              <a:rPr lang="en-US" b="1">
                <a:solidFill>
                  <a:srgbClr val="89A4BB"/>
                </a:solidFill>
              </a:rPr>
              <a:t>Returning the optimal k</a:t>
            </a:r>
            <a:r>
              <a:rPr lang="en-US">
                <a:solidFill>
                  <a:srgbClr val="89A4BB"/>
                </a:solidFill>
              </a:rPr>
              <a:t> where this inflection point occurs</a:t>
            </a:r>
            <a:endParaRPr lang="en-US"/>
          </a:p>
          <a:p>
            <a:endParaRPr lang="en-US">
              <a:solidFill>
                <a:srgbClr val="89A4BB"/>
              </a:solidFill>
            </a:endParaRPr>
          </a:p>
          <a:p>
            <a:pPr>
              <a:buFont typeface="Arial"/>
            </a:pPr>
            <a:r>
              <a:rPr lang="en-US">
                <a:solidFill>
                  <a:srgbClr val="89A4BB"/>
                </a:solidFill>
              </a:rPr>
              <a:t>Lloyds – gives the centroid of the cluster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sv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4.svg"/><Relationship Id="rId11" Type="http://schemas.openxmlformats.org/officeDocument/2006/relationships/image" Target="../media/image3.png"/><Relationship Id="rId5" Type="http://schemas.openxmlformats.org/officeDocument/2006/relationships/image" Target="../media/image43.png"/><Relationship Id="rId10" Type="http://schemas.openxmlformats.org/officeDocument/2006/relationships/image" Target="../media/image48.svg"/><Relationship Id="rId4" Type="http://schemas.openxmlformats.org/officeDocument/2006/relationships/image" Target="../media/image42.svg"/><Relationship Id="rId9" Type="http://schemas.openxmlformats.org/officeDocument/2006/relationships/image" Target="../media/image4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svg"/><Relationship Id="rId3" Type="http://schemas.openxmlformats.org/officeDocument/2006/relationships/image" Target="../media/image9.png"/><Relationship Id="rId7" Type="http://schemas.openxmlformats.org/officeDocument/2006/relationships/image" Target="../media/image13.sv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Relationship Id="rId1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14.png"/><Relationship Id="rId7" Type="http://schemas.openxmlformats.org/officeDocument/2006/relationships/image" Target="../media/image28.png"/><Relationship Id="rId12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7.svg"/><Relationship Id="rId11" Type="http://schemas.openxmlformats.org/officeDocument/2006/relationships/image" Target="../media/image3.png"/><Relationship Id="rId5" Type="http://schemas.openxmlformats.org/officeDocument/2006/relationships/image" Target="../media/image26.png"/><Relationship Id="rId10" Type="http://schemas.openxmlformats.org/officeDocument/2006/relationships/image" Target="../media/image17.svg"/><Relationship Id="rId4" Type="http://schemas.openxmlformats.org/officeDocument/2006/relationships/image" Target="../media/image15.svg"/><Relationship Id="rId9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297" y="624879"/>
            <a:ext cx="4343328" cy="707307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4007" y="6735604"/>
            <a:ext cx="453937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400"/>
          </a:p>
        </p:txBody>
      </p:sp>
      <p:sp>
        <p:nvSpPr>
          <p:cNvPr id="5" name="Text 2"/>
          <p:cNvSpPr/>
          <p:nvPr/>
        </p:nvSpPr>
        <p:spPr>
          <a:xfrm>
            <a:off x="5605820" y="1386840"/>
            <a:ext cx="8408194" cy="19682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3600" b="1">
                <a:solidFill>
                  <a:srgbClr val="000000"/>
                </a:solidFill>
                <a:latin typeface="Dubai"/>
                <a:ea typeface="Inter Bold"/>
                <a:cs typeface="Inter Bold" pitchFamily="34" charset="-120"/>
              </a:rPr>
              <a:t>Hierarchical Federated Learning with Low-Rank Adaptation (HFL-</a:t>
            </a:r>
            <a:r>
              <a:rPr lang="en-US" sz="3600" b="1" err="1">
                <a:solidFill>
                  <a:srgbClr val="000000"/>
                </a:solidFill>
                <a:latin typeface="Dubai"/>
                <a:ea typeface="Inter Bold"/>
                <a:cs typeface="Inter Bold" pitchFamily="34" charset="-120"/>
              </a:rPr>
              <a:t>LoRA</a:t>
            </a:r>
            <a:r>
              <a:rPr lang="en-US" sz="3600" b="1">
                <a:solidFill>
                  <a:srgbClr val="000000"/>
                </a:solidFill>
                <a:latin typeface="Dubai"/>
                <a:ea typeface="Inter Bold"/>
                <a:cs typeface="Inter Bold" pitchFamily="34" charset="-120"/>
              </a:rPr>
              <a:t>): Adaptive Clustering for Efficient Federated Fine-Tuning of LLMs</a:t>
            </a:r>
            <a:endParaRPr lang="en-US" sz="3600" b="1">
              <a:latin typeface="Dubai"/>
              <a:ea typeface="Inter Bold"/>
              <a:cs typeface="Dubai"/>
            </a:endParaRPr>
          </a:p>
        </p:txBody>
      </p:sp>
      <p:sp>
        <p:nvSpPr>
          <p:cNvPr id="6" name="Text 3"/>
          <p:cNvSpPr/>
          <p:nvPr/>
        </p:nvSpPr>
        <p:spPr>
          <a:xfrm>
            <a:off x="5598200" y="3804823"/>
            <a:ext cx="8408194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b="1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Presenters:</a:t>
            </a:r>
            <a:r>
              <a:rPr lang="en-US" sz="1750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 Gaurav S, Atishay Jain, </a:t>
            </a:r>
            <a:r>
              <a:rPr lang="en-US" sz="1750" err="1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Garvil</a:t>
            </a:r>
            <a:r>
              <a:rPr lang="en-US" sz="1750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 Kumar Shah</a:t>
            </a:r>
            <a:endParaRPr lang="en-US" sz="1750">
              <a:latin typeface="Calibri"/>
              <a:ea typeface="Inter"/>
            </a:endParaRPr>
          </a:p>
        </p:txBody>
      </p:sp>
      <p:sp>
        <p:nvSpPr>
          <p:cNvPr id="7" name="Text 4"/>
          <p:cNvSpPr/>
          <p:nvPr/>
        </p:nvSpPr>
        <p:spPr>
          <a:xfrm>
            <a:off x="5598200" y="4339651"/>
            <a:ext cx="8408194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b="1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Course:</a:t>
            </a:r>
            <a:r>
              <a:rPr lang="en-US" sz="1750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 CS 595 - Decentralized Machine Learning Systems</a:t>
            </a:r>
            <a:endParaRPr lang="en-US" sz="1750">
              <a:latin typeface="Calibri"/>
              <a:ea typeface="Inter"/>
            </a:endParaRPr>
          </a:p>
        </p:txBody>
      </p:sp>
      <p:sp>
        <p:nvSpPr>
          <p:cNvPr id="8" name="Text 5"/>
          <p:cNvSpPr/>
          <p:nvPr/>
        </p:nvSpPr>
        <p:spPr>
          <a:xfrm>
            <a:off x="5605820" y="4874479"/>
            <a:ext cx="8408194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b="1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Date:</a:t>
            </a:r>
            <a:r>
              <a:rPr lang="en-US" sz="1750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 3 December 2025</a:t>
            </a:r>
            <a:endParaRPr lang="en-US" sz="1750">
              <a:latin typeface="Calibri"/>
              <a:ea typeface="Inter"/>
            </a:endParaRPr>
          </a:p>
        </p:txBody>
      </p:sp>
      <p:sp>
        <p:nvSpPr>
          <p:cNvPr id="9" name="Text 6"/>
          <p:cNvSpPr/>
          <p:nvPr/>
        </p:nvSpPr>
        <p:spPr>
          <a:xfrm>
            <a:off x="624007" y="7381756"/>
            <a:ext cx="13382387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175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6D900B-5A6B-FF3F-F422-8B016208B307}"/>
              </a:ext>
            </a:extLst>
          </p:cNvPr>
          <p:cNvSpPr txBox="1"/>
          <p:nvPr/>
        </p:nvSpPr>
        <p:spPr>
          <a:xfrm>
            <a:off x="8046720" y="7697950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1</a:t>
            </a:r>
          </a:p>
        </p:txBody>
      </p:sp>
      <p:pic>
        <p:nvPicPr>
          <p:cNvPr id="2" name="Picture 1" descr="A white background with black and white clouds&#10;&#10;AI-generated content may be incorrect.">
            <a:extLst>
              <a:ext uri="{FF2B5EF4-FFF2-40B4-BE49-F238E27FC236}">
                <a16:creationId xmlns:a16="http://schemas.microsoft.com/office/drawing/2014/main" id="{349A3227-429E-E882-0C10-EC26D541AD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74249" y="7553053"/>
            <a:ext cx="1857375" cy="6477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129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700" b="1">
                <a:solidFill>
                  <a:srgbClr val="000000"/>
                </a:solidFill>
                <a:latin typeface="Dubai"/>
                <a:ea typeface="Inter Bold"/>
                <a:cs typeface="Inter Bold" pitchFamily="34" charset="-120"/>
              </a:rPr>
              <a:t>Experimental Setup</a:t>
            </a:r>
            <a:endParaRPr lang="en-US" sz="3700" b="1">
              <a:latin typeface="Dubai"/>
              <a:ea typeface="Inter Bold"/>
              <a:cs typeface="Dubai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850" y="22167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b="1">
                <a:solidFill>
                  <a:srgbClr val="000000"/>
                </a:solidFill>
                <a:latin typeface="Inter Bold"/>
                <a:ea typeface="Inter Bold"/>
                <a:cs typeface="Inter Bold" pitchFamily="34" charset="-120"/>
              </a:rPr>
              <a:t>Datasets &amp; Testing</a:t>
            </a:r>
            <a:endParaRPr lang="en-US" sz="2200">
              <a:latin typeface="Calibri"/>
              <a:ea typeface="Calibri"/>
              <a:cs typeface="Calibri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295228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b="1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Client Distribution:</a:t>
            </a:r>
            <a:r>
              <a:rPr lang="en-US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 4 departments × 10 clients = 40 clients total.</a:t>
            </a:r>
            <a:endParaRPr lang="en-US">
              <a:latin typeface="Calibri"/>
              <a:ea typeface="Inter"/>
              <a:cs typeface="Calibri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392686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b="1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Data Volume:</a:t>
            </a:r>
            <a:r>
              <a:rPr lang="en-US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 256 conversational records per client.</a:t>
            </a:r>
            <a:endParaRPr lang="en-US">
              <a:latin typeface="Calibri"/>
              <a:ea typeface="Inter"/>
              <a:cs typeface="Calibri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470115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b="1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Data Heterogeneity:</a:t>
            </a:r>
            <a:r>
              <a:rPr lang="en-US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 Non-IID distribution across departments.</a:t>
            </a:r>
            <a:endParaRPr lang="en-US">
              <a:latin typeface="Calibri"/>
              <a:ea typeface="Inter"/>
              <a:cs typeface="Calibri"/>
            </a:endParaRPr>
          </a:p>
        </p:txBody>
      </p:sp>
      <p:sp>
        <p:nvSpPr>
          <p:cNvPr id="7" name="Text 5"/>
          <p:cNvSpPr/>
          <p:nvPr/>
        </p:nvSpPr>
        <p:spPr>
          <a:xfrm>
            <a:off x="7600890" y="2216706"/>
            <a:ext cx="31209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b="1">
                <a:solidFill>
                  <a:srgbClr val="000000"/>
                </a:solidFill>
                <a:latin typeface="Inter Bold"/>
              </a:rPr>
              <a:t>Models &amp; Hardware</a:t>
            </a:r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7603190" y="278452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b="1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Base Models:</a:t>
            </a:r>
            <a:r>
              <a:rPr lang="en-US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 Qwen1.5 1.8B Chat Large Language Models. (4 bit quantized)</a:t>
            </a:r>
            <a:endParaRPr lang="en-US">
              <a:solidFill>
                <a:srgbClr val="272525"/>
              </a:solidFill>
              <a:latin typeface="Calibri"/>
              <a:ea typeface="Inter"/>
              <a:cs typeface="Calibri"/>
            </a:endParaRPr>
          </a:p>
        </p:txBody>
      </p:sp>
      <p:sp>
        <p:nvSpPr>
          <p:cNvPr id="9" name="Text 7"/>
          <p:cNvSpPr/>
          <p:nvPr/>
        </p:nvSpPr>
        <p:spPr>
          <a:xfrm>
            <a:off x="7600890" y="3680029"/>
            <a:ext cx="6244709" cy="641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Arial"/>
              <a:buChar char="•"/>
            </a:pPr>
            <a:r>
              <a:rPr lang="en-US" b="1">
                <a:solidFill>
                  <a:srgbClr val="272525"/>
                </a:solidFill>
                <a:latin typeface="Calibri"/>
                <a:ea typeface="Inter"/>
                <a:cs typeface="Calibri"/>
              </a:rPr>
              <a:t>Federation Framework: </a:t>
            </a:r>
            <a:r>
              <a:rPr lang="en-US">
                <a:solidFill>
                  <a:srgbClr val="272525"/>
                </a:solidFill>
                <a:latin typeface="Calibri"/>
                <a:ea typeface="Inter"/>
                <a:cs typeface="Calibri"/>
              </a:rPr>
              <a:t>Flower</a:t>
            </a:r>
            <a:endParaRPr lang="en-US">
              <a:latin typeface="Calibri"/>
              <a:ea typeface="Inter"/>
              <a:cs typeface="Calibri"/>
            </a:endParaRPr>
          </a:p>
        </p:txBody>
      </p:sp>
      <p:pic>
        <p:nvPicPr>
          <p:cNvPr id="10" name="Picture 9" descr="A white background with black and white clouds&#10;&#10;AI-generated content may be incorrect.">
            <a:extLst>
              <a:ext uri="{FF2B5EF4-FFF2-40B4-BE49-F238E27FC236}">
                <a16:creationId xmlns:a16="http://schemas.microsoft.com/office/drawing/2014/main" id="{2A502511-7F91-0E70-B09D-0A9D0E4CC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4249" y="7579179"/>
            <a:ext cx="1857375" cy="647700"/>
          </a:xfrm>
          <a:prstGeom prst="rect">
            <a:avLst/>
          </a:prstGeom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CB18984-0C15-6448-1EF3-26B9B6FDB883}"/>
              </a:ext>
            </a:extLst>
          </p:cNvPr>
          <p:cNvSpPr txBox="1"/>
          <p:nvPr/>
        </p:nvSpPr>
        <p:spPr>
          <a:xfrm>
            <a:off x="7312942" y="7861639"/>
            <a:ext cx="731520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ea typeface="Calibri"/>
                <a:cs typeface="Calibri"/>
              </a:rPr>
              <a:t>10</a:t>
            </a:r>
          </a:p>
        </p:txBody>
      </p:sp>
      <p:sp>
        <p:nvSpPr>
          <p:cNvPr id="13" name="Text 7">
            <a:extLst>
              <a:ext uri="{FF2B5EF4-FFF2-40B4-BE49-F238E27FC236}">
                <a16:creationId xmlns:a16="http://schemas.microsoft.com/office/drawing/2014/main" id="{A39E4657-2DAC-5D3C-BD1A-A9E33E8087DD}"/>
              </a:ext>
            </a:extLst>
          </p:cNvPr>
          <p:cNvSpPr/>
          <p:nvPr/>
        </p:nvSpPr>
        <p:spPr>
          <a:xfrm>
            <a:off x="7600890" y="4419451"/>
            <a:ext cx="6244709" cy="641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Arial"/>
              <a:buChar char="•"/>
            </a:pPr>
            <a:r>
              <a:rPr lang="en-US" b="1">
                <a:solidFill>
                  <a:srgbClr val="272525"/>
                </a:solidFill>
                <a:latin typeface="Calibri"/>
                <a:ea typeface="Inter"/>
                <a:cs typeface="Calibri"/>
              </a:rPr>
              <a:t>Computer Hardware: </a:t>
            </a:r>
            <a:r>
              <a:rPr lang="en-US">
                <a:solidFill>
                  <a:srgbClr val="272525"/>
                </a:solidFill>
                <a:latin typeface="Calibri"/>
                <a:ea typeface="Inter"/>
                <a:cs typeface="Calibri"/>
              </a:rPr>
              <a:t>NVIDIA RTX 3090 (24GB VRAM)</a:t>
            </a:r>
            <a:endParaRPr lang="en-US">
              <a:latin typeface="Calibri"/>
              <a:ea typeface="Inter"/>
              <a:cs typeface="Calibri"/>
            </a:endParaRPr>
          </a:p>
        </p:txBody>
      </p:sp>
      <p:sp>
        <p:nvSpPr>
          <p:cNvPr id="14" name="Text 4">
            <a:extLst>
              <a:ext uri="{FF2B5EF4-FFF2-40B4-BE49-F238E27FC236}">
                <a16:creationId xmlns:a16="http://schemas.microsoft.com/office/drawing/2014/main" id="{B5ECBDDA-90FD-32F3-31E9-79F6914171EB}"/>
              </a:ext>
            </a:extLst>
          </p:cNvPr>
          <p:cNvSpPr/>
          <p:nvPr/>
        </p:nvSpPr>
        <p:spPr>
          <a:xfrm>
            <a:off x="793789" y="543424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Arial"/>
              <a:buChar char="•"/>
            </a:pPr>
            <a:r>
              <a:rPr lang="en-US" b="1" err="1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Tranining</a:t>
            </a:r>
            <a:r>
              <a:rPr lang="en-US" b="1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 Framework: </a:t>
            </a:r>
            <a:r>
              <a:rPr lang="en-US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10 epoch and 3 local epochs. (taking </a:t>
            </a:r>
            <a:r>
              <a:rPr lang="en-US" err="1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LoRA</a:t>
            </a:r>
            <a:r>
              <a:rPr lang="en-US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 rank (r = 8) and </a:t>
            </a:r>
            <a:r>
              <a:rPr lang="en-US" err="1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lora_adapters</a:t>
            </a:r>
            <a:r>
              <a:rPr lang="en-US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 to 16)</a:t>
            </a:r>
            <a:endParaRPr lang="en-US">
              <a:latin typeface="Calibri"/>
              <a:ea typeface="Inter"/>
              <a:cs typeface="Calibri"/>
            </a:endParaRPr>
          </a:p>
        </p:txBody>
      </p:sp>
      <p:sp>
        <p:nvSpPr>
          <p:cNvPr id="11" name="Text 4">
            <a:extLst>
              <a:ext uri="{FF2B5EF4-FFF2-40B4-BE49-F238E27FC236}">
                <a16:creationId xmlns:a16="http://schemas.microsoft.com/office/drawing/2014/main" id="{83566643-865A-ED84-EB99-BBB8AA15864F}"/>
              </a:ext>
            </a:extLst>
          </p:cNvPr>
          <p:cNvSpPr/>
          <p:nvPr/>
        </p:nvSpPr>
        <p:spPr>
          <a:xfrm>
            <a:off x="793788" y="630643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Arial"/>
              <a:buChar char="•"/>
            </a:pPr>
            <a:r>
              <a:rPr lang="en-US" b="1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Testing Framework: GLUE, Perplexity, Custom Evaluation.</a:t>
            </a:r>
            <a:endParaRPr lang="en-US">
              <a:latin typeface="Calibri"/>
              <a:ea typeface="Inter"/>
              <a:cs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74777"/>
            <a:ext cx="70142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700" b="1">
                <a:latin typeface="Dubai"/>
                <a:ea typeface="Inter Bold"/>
                <a:cs typeface="Dubai"/>
              </a:rPr>
              <a:t>Key Metric: Training Loss</a:t>
            </a:r>
          </a:p>
        </p:txBody>
      </p:sp>
      <p:sp>
        <p:nvSpPr>
          <p:cNvPr id="3" name="Text 1"/>
          <p:cNvSpPr/>
          <p:nvPr/>
        </p:nvSpPr>
        <p:spPr>
          <a:xfrm>
            <a:off x="763310" y="18839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HFL-LoRA significantly reduces training loss, showcasing superior convergence compared to traditional methods.</a:t>
            </a:r>
            <a:endParaRPr lang="en-US" sz="1750"/>
          </a:p>
        </p:txBody>
      </p:sp>
      <p:pic>
        <p:nvPicPr>
          <p:cNvPr id="4" name="Picture 3" descr="A white background with black and white clouds&#10;&#10;AI-generated content may be incorrect.">
            <a:extLst>
              <a:ext uri="{FF2B5EF4-FFF2-40B4-BE49-F238E27FC236}">
                <a16:creationId xmlns:a16="http://schemas.microsoft.com/office/drawing/2014/main" id="{18081CD2-5BA6-F535-2A3F-21E9647EF3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4435" y="7577339"/>
            <a:ext cx="1857375" cy="647700"/>
          </a:xfrm>
          <a:prstGeom prst="rect">
            <a:avLst/>
          </a:prstGeom>
        </p:spPr>
      </p:pic>
      <p:pic>
        <p:nvPicPr>
          <p:cNvPr id="10" name="Picture 9" descr="A graph of a training loss&#10;&#10;AI-generated content may be incorrect.">
            <a:extLst>
              <a:ext uri="{FF2B5EF4-FFF2-40B4-BE49-F238E27FC236}">
                <a16:creationId xmlns:a16="http://schemas.microsoft.com/office/drawing/2014/main" id="{3B4F61F1-73A3-DC31-307E-8660E0038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091" y="2423819"/>
            <a:ext cx="6853017" cy="497160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7F4D916-9908-C552-2230-EBA94C617F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8970" y="2422940"/>
            <a:ext cx="7030035" cy="49733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C25FEA-9249-52C7-3455-D7947B3DCC9C}"/>
              </a:ext>
            </a:extLst>
          </p:cNvPr>
          <p:cNvSpPr txBox="1"/>
          <p:nvPr/>
        </p:nvSpPr>
        <p:spPr>
          <a:xfrm>
            <a:off x="7312942" y="7861639"/>
            <a:ext cx="731520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ea typeface="Calibri"/>
                <a:cs typeface="Calibri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52807" y="521970"/>
            <a:ext cx="4846915" cy="493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700" b="1">
                <a:solidFill>
                  <a:srgbClr val="000000"/>
                </a:solidFill>
                <a:latin typeface="Dubai"/>
                <a:ea typeface="Inter Bold"/>
                <a:cs typeface="Inter Bold" pitchFamily="34" charset="-120"/>
              </a:rPr>
              <a:t>Cumulative Improvement</a:t>
            </a:r>
            <a:endParaRPr lang="en-US" sz="3700" b="1">
              <a:latin typeface="Dubai"/>
              <a:ea typeface="Inter Bold"/>
              <a:cs typeface="Dubai"/>
            </a:endParaRPr>
          </a:p>
        </p:txBody>
      </p:sp>
      <p:sp>
        <p:nvSpPr>
          <p:cNvPr id="4" name="Text 1"/>
          <p:cNvSpPr/>
          <p:nvPr/>
        </p:nvSpPr>
        <p:spPr>
          <a:xfrm>
            <a:off x="552807" y="1252538"/>
            <a:ext cx="8038386" cy="505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HFL-LoRA significantly outperforms FedAvg throughout the entire training trajectory, demonstrating consistent and substantial gains.</a:t>
            </a:r>
            <a:endParaRPr lang="en-US" sz="12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8AA46E-A073-614B-E398-14829A9816F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33" t="644"/>
          <a:stretch>
            <a:fillRect/>
          </a:stretch>
        </p:blipFill>
        <p:spPr>
          <a:xfrm>
            <a:off x="7315211" y="1800058"/>
            <a:ext cx="6926542" cy="51652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EF8669-BC25-E259-9A44-6FBBE6C821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45670" y="7693920"/>
            <a:ext cx="1779296" cy="5304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209F4C-50AC-A544-A579-F2872DD390D6}"/>
              </a:ext>
            </a:extLst>
          </p:cNvPr>
          <p:cNvSpPr txBox="1"/>
          <p:nvPr/>
        </p:nvSpPr>
        <p:spPr>
          <a:xfrm>
            <a:off x="7312942" y="7861639"/>
            <a:ext cx="731520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ea typeface="Calibri"/>
                <a:cs typeface="Calibri"/>
              </a:rPr>
              <a:t>12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094AD5-50D8-6B55-1BB3-558E10E22E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201" y="2781531"/>
            <a:ext cx="6903156" cy="266653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omparison of a graph&#10;&#10;AI-generated content may be incorrect.">
            <a:extLst>
              <a:ext uri="{FF2B5EF4-FFF2-40B4-BE49-F238E27FC236}">
                <a16:creationId xmlns:a16="http://schemas.microsoft.com/office/drawing/2014/main" id="{D4420030-ABA5-716A-FC42-DA4041DCC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383" y="1469981"/>
            <a:ext cx="13729063" cy="5629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54298EA-8019-164E-DA42-AA81D2858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5269" y="7694839"/>
            <a:ext cx="1862273" cy="533943"/>
          </a:xfrm>
          <a:prstGeom prst="rect">
            <a:avLst/>
          </a:prstGeom>
        </p:spPr>
      </p:pic>
      <p:sp>
        <p:nvSpPr>
          <p:cNvPr id="6" name="Text 0">
            <a:extLst>
              <a:ext uri="{FF2B5EF4-FFF2-40B4-BE49-F238E27FC236}">
                <a16:creationId xmlns:a16="http://schemas.microsoft.com/office/drawing/2014/main" id="{46C32B1C-EC71-9A2B-C7A4-086179A941B6}"/>
              </a:ext>
            </a:extLst>
          </p:cNvPr>
          <p:cNvSpPr/>
          <p:nvPr/>
        </p:nvSpPr>
        <p:spPr>
          <a:xfrm>
            <a:off x="552807" y="521970"/>
            <a:ext cx="4846915" cy="493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850"/>
              </a:lnSpc>
            </a:pPr>
            <a:r>
              <a:rPr lang="en-US" sz="3700" b="1">
                <a:solidFill>
                  <a:srgbClr val="000000"/>
                </a:solidFill>
                <a:latin typeface="Dubai"/>
                <a:ea typeface="Inter Bold"/>
                <a:cs typeface="Dubai"/>
              </a:rPr>
              <a:t>Client Specific Metrics</a:t>
            </a:r>
            <a:endParaRPr lang="en-US" sz="3700" b="1">
              <a:latin typeface="Dubai"/>
              <a:cs typeface="Duba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9DD78D-6C50-C7AA-DADF-D3E1EA9608A9}"/>
              </a:ext>
            </a:extLst>
          </p:cNvPr>
          <p:cNvSpPr txBox="1"/>
          <p:nvPr/>
        </p:nvSpPr>
        <p:spPr>
          <a:xfrm>
            <a:off x="7312942" y="7861639"/>
            <a:ext cx="731520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ea typeface="Calibri"/>
                <a:cs typeface="Calibri"/>
              </a:rPr>
              <a:t>13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125812-C90C-6EEE-CA6F-BB6757004E85}"/>
              </a:ext>
            </a:extLst>
          </p:cNvPr>
          <p:cNvSpPr txBox="1"/>
          <p:nvPr/>
        </p:nvSpPr>
        <p:spPr>
          <a:xfrm>
            <a:off x="10973726" y="1468629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Calibri"/>
                <a:cs typeface="Calibri"/>
              </a:rPr>
              <a:t>(Engineering Department)</a:t>
            </a:r>
          </a:p>
        </p:txBody>
      </p:sp>
    </p:spTree>
    <p:extLst>
      <p:ext uri="{BB962C8B-B14F-4D97-AF65-F5344CB8AC3E}">
        <p14:creationId xmlns:p14="http://schemas.microsoft.com/office/powerpoint/2010/main" val="3160009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39353" y="876419"/>
            <a:ext cx="3853101" cy="481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700" b="1">
                <a:solidFill>
                  <a:srgbClr val="000000"/>
                </a:solidFill>
                <a:latin typeface="Dubai"/>
                <a:ea typeface="Inter Bold"/>
                <a:cs typeface="Inter Bold" pitchFamily="34" charset="-120"/>
              </a:rPr>
              <a:t>Limitations</a:t>
            </a:r>
            <a:endParaRPr lang="en-US" sz="3700" b="1">
              <a:latin typeface="Dubai"/>
              <a:ea typeface="Inter Bold"/>
              <a:cs typeface="Dubai"/>
            </a:endParaRPr>
          </a:p>
        </p:txBody>
      </p:sp>
      <p:sp>
        <p:nvSpPr>
          <p:cNvPr id="4" name="Text 1"/>
          <p:cNvSpPr/>
          <p:nvPr/>
        </p:nvSpPr>
        <p:spPr>
          <a:xfrm>
            <a:off x="540542" y="1589127"/>
            <a:ext cx="8192893" cy="843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>
                <a:latin typeface="Calibri"/>
                <a:ea typeface="Calibri"/>
                <a:cs typeface="Calibri"/>
              </a:rPr>
              <a:t>While HFL-</a:t>
            </a:r>
            <a:r>
              <a:rPr lang="en-US" err="1">
                <a:latin typeface="Calibri"/>
                <a:ea typeface="Calibri"/>
                <a:cs typeface="Calibri"/>
              </a:rPr>
              <a:t>LoRA</a:t>
            </a:r>
            <a:r>
              <a:rPr lang="en-US">
                <a:latin typeface="Calibri"/>
                <a:ea typeface="Calibri"/>
                <a:cs typeface="Calibri"/>
              </a:rPr>
              <a:t> offers significant advancements, it's important to acknowledge current limitations that highlight avenues for future research and development.</a:t>
            </a:r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8520945D-DC58-C267-5519-FC3C1A3061CD}"/>
              </a:ext>
            </a:extLst>
          </p:cNvPr>
          <p:cNvSpPr/>
          <p:nvPr/>
        </p:nvSpPr>
        <p:spPr>
          <a:xfrm>
            <a:off x="526475" y="2434193"/>
            <a:ext cx="8206960" cy="4135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1900"/>
              </a:lnSpc>
              <a:buFont typeface="Arial"/>
              <a:buChar char="•"/>
            </a:pPr>
            <a:r>
              <a:rPr lang="en-US">
                <a:latin typeface="Calibri"/>
                <a:ea typeface="Calibri"/>
                <a:cs typeface="Calibri"/>
              </a:rPr>
              <a:t>Limited Testing</a:t>
            </a:r>
          </a:p>
          <a:p>
            <a:pPr marL="285750" indent="-285750">
              <a:lnSpc>
                <a:spcPts val="1900"/>
              </a:lnSpc>
              <a:buFont typeface="Arial"/>
              <a:buChar char="•"/>
            </a:pPr>
            <a:endParaRPr lang="en-US" sz="2000">
              <a:solidFill>
                <a:srgbClr val="272525"/>
              </a:solidFill>
              <a:latin typeface="Calibri"/>
              <a:ea typeface="Inter"/>
              <a:cs typeface="Calibri"/>
            </a:endParaRPr>
          </a:p>
          <a:p>
            <a:pPr marL="285750" indent="-285750">
              <a:lnSpc>
                <a:spcPts val="1900"/>
              </a:lnSpc>
              <a:buFont typeface="Arial"/>
              <a:buChar char="•"/>
            </a:pPr>
            <a:r>
              <a:rPr lang="en-US">
                <a:latin typeface="Calibri"/>
                <a:ea typeface="Calibri"/>
                <a:cs typeface="Calibri"/>
              </a:rPr>
              <a:t>Synchronous Update</a:t>
            </a:r>
          </a:p>
          <a:p>
            <a:pPr marL="285750" indent="-285750">
              <a:lnSpc>
                <a:spcPts val="1900"/>
              </a:lnSpc>
              <a:buFont typeface="Arial"/>
              <a:buChar char="•"/>
            </a:pPr>
            <a:endParaRPr lang="en-US" sz="2000">
              <a:solidFill>
                <a:srgbClr val="272525"/>
              </a:solidFill>
              <a:latin typeface="Calibri"/>
              <a:ea typeface="Inter"/>
              <a:cs typeface="Calibri"/>
            </a:endParaRPr>
          </a:p>
          <a:p>
            <a:pPr marL="285750" indent="-285750">
              <a:lnSpc>
                <a:spcPts val="1900"/>
              </a:lnSpc>
              <a:buFont typeface="Arial"/>
              <a:buChar char="•"/>
            </a:pPr>
            <a:r>
              <a:rPr lang="en-US">
                <a:latin typeface="Calibri"/>
                <a:ea typeface="Calibri"/>
                <a:cs typeface="Calibri"/>
              </a:rPr>
              <a:t>Use of only small size LLMs</a:t>
            </a:r>
          </a:p>
          <a:p>
            <a:pPr marL="285750" indent="-285750">
              <a:lnSpc>
                <a:spcPts val="1900"/>
              </a:lnSpc>
              <a:buFont typeface="Arial"/>
              <a:buChar char="•"/>
            </a:pPr>
            <a:endParaRPr lang="en-US" sz="2000">
              <a:solidFill>
                <a:srgbClr val="272525"/>
              </a:solidFill>
              <a:latin typeface="Calibri"/>
              <a:ea typeface="Inter"/>
              <a:cs typeface="Calibri"/>
            </a:endParaRPr>
          </a:p>
          <a:p>
            <a:pPr marL="285750" indent="-285750">
              <a:lnSpc>
                <a:spcPts val="1900"/>
              </a:lnSpc>
              <a:buFont typeface="Arial"/>
              <a:buChar char="•"/>
            </a:pPr>
            <a:r>
              <a:rPr lang="en-US">
                <a:latin typeface="Calibri"/>
                <a:ea typeface="Calibri"/>
                <a:cs typeface="Calibri"/>
              </a:rPr>
              <a:t>Quantization of model</a:t>
            </a:r>
          </a:p>
          <a:p>
            <a:pPr marL="285750" indent="-285750">
              <a:lnSpc>
                <a:spcPts val="1900"/>
              </a:lnSpc>
              <a:buFont typeface="Arial"/>
              <a:buChar char="•"/>
            </a:pPr>
            <a:endParaRPr lang="en-US" sz="2000">
              <a:solidFill>
                <a:srgbClr val="272525"/>
              </a:solidFill>
              <a:latin typeface="Calibri"/>
              <a:ea typeface="Inter"/>
              <a:cs typeface="Calibri"/>
            </a:endParaRPr>
          </a:p>
          <a:p>
            <a:pPr marL="285750" indent="-285750">
              <a:lnSpc>
                <a:spcPts val="1900"/>
              </a:lnSpc>
              <a:buFont typeface="Arial"/>
              <a:buChar char="•"/>
            </a:pPr>
            <a:endParaRPr lang="en-US" sz="2000">
              <a:solidFill>
                <a:srgbClr val="272525"/>
              </a:solidFill>
              <a:latin typeface="Calibri"/>
              <a:ea typeface="Inter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5D0676-A49E-3E4A-9437-1BD6BF8F4D03}"/>
              </a:ext>
            </a:extLst>
          </p:cNvPr>
          <p:cNvSpPr txBox="1"/>
          <p:nvPr/>
        </p:nvSpPr>
        <p:spPr>
          <a:xfrm>
            <a:off x="7312942" y="7861639"/>
            <a:ext cx="731520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ea typeface="Calibri"/>
                <a:cs typeface="Calibri"/>
              </a:rPr>
              <a:t>13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35662" y="664369"/>
            <a:ext cx="3826907" cy="478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700" b="1">
                <a:solidFill>
                  <a:srgbClr val="000000"/>
                </a:solidFill>
                <a:latin typeface="Dubai"/>
                <a:ea typeface="Inter Bold"/>
                <a:cs typeface="Inter Bold" pitchFamily="34" charset="-120"/>
              </a:rPr>
              <a:t>Future Directions</a:t>
            </a:r>
            <a:endParaRPr lang="en-US" sz="3700" b="1">
              <a:latin typeface="Dubai"/>
              <a:ea typeface="Inter Bold"/>
              <a:cs typeface="Dubai"/>
            </a:endParaRPr>
          </a:p>
        </p:txBody>
      </p:sp>
      <p:sp>
        <p:nvSpPr>
          <p:cNvPr id="4" name="Text 1"/>
          <p:cNvSpPr/>
          <p:nvPr/>
        </p:nvSpPr>
        <p:spPr>
          <a:xfrm>
            <a:off x="535662" y="1565626"/>
            <a:ext cx="8072676" cy="489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400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Building on HFL-</a:t>
            </a:r>
            <a:r>
              <a:rPr lang="en-US" sz="1400" err="1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LoRA's</a:t>
            </a:r>
            <a:r>
              <a:rPr lang="en-US" sz="1400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 foundation, our future work will focus on enhancing adaptability, privacy, and efficiency for even more robust federated learning solutions.</a:t>
            </a:r>
            <a:endParaRPr lang="en-US" sz="1400">
              <a:latin typeface="Calibri"/>
              <a:ea typeface="Inter"/>
              <a:cs typeface="Calibri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CDC3C7-96CC-7EFD-A64F-90017925F808}"/>
              </a:ext>
            </a:extLst>
          </p:cNvPr>
          <p:cNvSpPr txBox="1"/>
          <p:nvPr/>
        </p:nvSpPr>
        <p:spPr>
          <a:xfrm>
            <a:off x="534572" y="2584279"/>
            <a:ext cx="7315200" cy="16927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ts val="1029"/>
              </a:lnSpc>
              <a:buFont typeface="Arial,Sans-Serif"/>
              <a:buChar char="•"/>
            </a:pPr>
            <a:r>
              <a:rPr lang="en-US">
                <a:solidFill>
                  <a:srgbClr val="272525"/>
                </a:solidFill>
                <a:latin typeface="Calibri"/>
                <a:ea typeface="Arial"/>
                <a:cs typeface="Arial"/>
              </a:rPr>
              <a:t>Asynchronous updates handling</a:t>
            </a:r>
          </a:p>
          <a:p>
            <a:pPr marL="285750" lvl="0" indent="-285750" rtl="0">
              <a:buFont typeface="Arial,Sans-Serif"/>
              <a:buChar char="•"/>
            </a:pPr>
            <a:endParaRPr lang="en-US">
              <a:latin typeface="Calibri"/>
              <a:ea typeface="Arial"/>
              <a:cs typeface="Arial"/>
            </a:endParaRPr>
          </a:p>
          <a:p>
            <a:pPr marL="285750" indent="-285750">
              <a:lnSpc>
                <a:spcPts val="1029"/>
              </a:lnSpc>
              <a:buFont typeface="Arial,Sans-Serif"/>
              <a:buChar char="•"/>
            </a:pPr>
            <a:r>
              <a:rPr lang="en-US">
                <a:solidFill>
                  <a:srgbClr val="272525"/>
                </a:solidFill>
                <a:latin typeface="Calibri"/>
                <a:ea typeface="Arial"/>
                <a:cs typeface="Arial"/>
              </a:rPr>
              <a:t>Choosing different rank parameters as per data</a:t>
            </a:r>
          </a:p>
          <a:p>
            <a:pPr marL="285750" indent="-285750">
              <a:lnSpc>
                <a:spcPts val="1029"/>
              </a:lnSpc>
              <a:buFont typeface="Arial,Sans-Serif"/>
              <a:buChar char="•"/>
            </a:pPr>
            <a:endParaRPr lang="en-US">
              <a:solidFill>
                <a:srgbClr val="272525"/>
              </a:solidFill>
              <a:latin typeface="Calibri"/>
              <a:ea typeface="Arial"/>
              <a:cs typeface="Arial"/>
            </a:endParaRPr>
          </a:p>
          <a:p>
            <a:pPr marL="285750" indent="-285750">
              <a:lnSpc>
                <a:spcPts val="1029"/>
              </a:lnSpc>
              <a:buFont typeface="Arial,Sans-Serif"/>
              <a:buChar char="•"/>
            </a:pPr>
            <a:endParaRPr lang="en-US">
              <a:solidFill>
                <a:srgbClr val="272525"/>
              </a:solidFill>
              <a:latin typeface="Calibri"/>
              <a:ea typeface="Arial"/>
              <a:cs typeface="Arial"/>
            </a:endParaRPr>
          </a:p>
          <a:p>
            <a:pPr marL="285750" indent="-285750">
              <a:lnSpc>
                <a:spcPts val="1029"/>
              </a:lnSpc>
              <a:buFont typeface="Arial,Sans-Serif"/>
              <a:buChar char="•"/>
            </a:pPr>
            <a:r>
              <a:rPr lang="en-US">
                <a:solidFill>
                  <a:srgbClr val="272525"/>
                </a:solidFill>
                <a:latin typeface="Calibri"/>
                <a:ea typeface="Arial"/>
                <a:cs typeface="Arial"/>
              </a:rPr>
              <a:t>Multi model learning</a:t>
            </a:r>
          </a:p>
          <a:p>
            <a:pPr marL="285750" lvl="0" indent="-285750" rtl="0">
              <a:buFont typeface="Arial,Sans-Serif"/>
              <a:buChar char="•"/>
            </a:pPr>
            <a:endParaRPr lang="en-US">
              <a:latin typeface="Calibri"/>
              <a:ea typeface="Arial"/>
              <a:cs typeface="Arial"/>
            </a:endParaRPr>
          </a:p>
          <a:p>
            <a:pPr marL="285750" indent="-285750">
              <a:lnSpc>
                <a:spcPts val="1029"/>
              </a:lnSpc>
              <a:buFont typeface="Arial,Sans-Serif"/>
              <a:buChar char="•"/>
            </a:pPr>
            <a:r>
              <a:rPr lang="en-US">
                <a:solidFill>
                  <a:srgbClr val="272525"/>
                </a:solidFill>
                <a:latin typeface="Calibri"/>
                <a:ea typeface="Arial"/>
                <a:cs typeface="Arial"/>
              </a:rPr>
              <a:t>Quick adaption of learning on addition of new clients or departments</a:t>
            </a:r>
          </a:p>
          <a:p>
            <a:pPr algn="ctr"/>
            <a:endParaRPr lang="en-US">
              <a:ea typeface="Calibri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F29C18-7064-4220-BC17-1E65475C7891}"/>
              </a:ext>
            </a:extLst>
          </p:cNvPr>
          <p:cNvSpPr txBox="1"/>
          <p:nvPr/>
        </p:nvSpPr>
        <p:spPr>
          <a:xfrm>
            <a:off x="7312942" y="7861639"/>
            <a:ext cx="731520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ea typeface="Calibri"/>
                <a:cs typeface="Calibri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21137" y="613410"/>
            <a:ext cx="3722727" cy="465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3700" b="1">
                <a:solidFill>
                  <a:srgbClr val="000000"/>
                </a:solidFill>
                <a:latin typeface="Dubai"/>
                <a:ea typeface="Inter Bold"/>
                <a:cs typeface="Inter Bold" pitchFamily="34" charset="-120"/>
              </a:rPr>
              <a:t>Conclusion</a:t>
            </a:r>
            <a:endParaRPr lang="en-US" sz="3700" b="1">
              <a:latin typeface="Dubai"/>
              <a:ea typeface="Inter Bold"/>
              <a:cs typeface="Dubai"/>
            </a:endParaRPr>
          </a:p>
        </p:txBody>
      </p:sp>
      <p:sp>
        <p:nvSpPr>
          <p:cNvPr id="5" name="Shape 2"/>
          <p:cNvSpPr/>
          <p:nvPr/>
        </p:nvSpPr>
        <p:spPr>
          <a:xfrm>
            <a:off x="521137" y="2092832"/>
            <a:ext cx="595551" cy="587970"/>
          </a:xfrm>
          <a:prstGeom prst="roundRect">
            <a:avLst>
              <a:gd name="adj" fmla="val 36005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7231" y="2275077"/>
            <a:ext cx="223361" cy="22336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26759" y="2241660"/>
            <a:ext cx="2061448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Reduced Training Loss</a:t>
            </a:r>
            <a:endParaRPr lang="en-US" sz="1600"/>
          </a:p>
        </p:txBody>
      </p:sp>
      <p:sp>
        <p:nvSpPr>
          <p:cNvPr id="9" name="Shape 5"/>
          <p:cNvSpPr/>
          <p:nvPr/>
        </p:nvSpPr>
        <p:spPr>
          <a:xfrm>
            <a:off x="515492" y="3399719"/>
            <a:ext cx="595551" cy="537845"/>
          </a:xfrm>
          <a:prstGeom prst="roundRect">
            <a:avLst>
              <a:gd name="adj" fmla="val 36005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5942" y="3559664"/>
            <a:ext cx="223361" cy="22336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626759" y="3548547"/>
            <a:ext cx="1861304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b="1">
                <a:solidFill>
                  <a:srgbClr val="272525"/>
                </a:solidFill>
                <a:latin typeface="Inter Bold"/>
                <a:ea typeface="Inter Bold" pitchFamily="34" charset="-122"/>
                <a:cs typeface="Inter Bold" pitchFamily="34" charset="-120"/>
              </a:rPr>
              <a:t>Stable Convergence</a:t>
            </a:r>
            <a:endParaRPr lang="en-US" sz="1600">
              <a:latin typeface="Inter Bold"/>
              <a:ea typeface="Calibri"/>
              <a:cs typeface="Calibri"/>
            </a:endParaRPr>
          </a:p>
        </p:txBody>
      </p:sp>
      <p:sp>
        <p:nvSpPr>
          <p:cNvPr id="12" name="Text 7"/>
          <p:cNvSpPr/>
          <p:nvPr/>
        </p:nvSpPr>
        <p:spPr>
          <a:xfrm>
            <a:off x="1254226" y="3870373"/>
            <a:ext cx="7357348" cy="2382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150"/>
          </a:p>
        </p:txBody>
      </p:sp>
      <p:sp>
        <p:nvSpPr>
          <p:cNvPr id="16" name="Text 10"/>
          <p:cNvSpPr/>
          <p:nvPr/>
        </p:nvSpPr>
        <p:spPr>
          <a:xfrm>
            <a:off x="1254226" y="4912646"/>
            <a:ext cx="7357348" cy="476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150"/>
          </a:p>
        </p:txBody>
      </p:sp>
      <p:sp>
        <p:nvSpPr>
          <p:cNvPr id="17" name="Shape 11"/>
          <p:cNvSpPr/>
          <p:nvPr/>
        </p:nvSpPr>
        <p:spPr>
          <a:xfrm>
            <a:off x="521137" y="4642656"/>
            <a:ext cx="595551" cy="548459"/>
          </a:xfrm>
          <a:prstGeom prst="roundRect">
            <a:avLst>
              <a:gd name="adj" fmla="val 36005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07231" y="4819257"/>
            <a:ext cx="223361" cy="223361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1626759" y="4819706"/>
            <a:ext cx="2666167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b="1">
                <a:solidFill>
                  <a:srgbClr val="272525"/>
                </a:solidFill>
                <a:latin typeface="Inter Bold"/>
                <a:ea typeface="Inter Bold" pitchFamily="34" charset="-122"/>
                <a:cs typeface="Inter Bold" pitchFamily="34" charset="-120"/>
              </a:rPr>
              <a:t>Automatic Domain Clustering</a:t>
            </a:r>
            <a:endParaRPr lang="en-US" sz="1600">
              <a:latin typeface="Inter Bold"/>
              <a:ea typeface="Calibri"/>
              <a:cs typeface="Calibri"/>
            </a:endParaRPr>
          </a:p>
        </p:txBody>
      </p:sp>
      <p:sp>
        <p:nvSpPr>
          <p:cNvPr id="20" name="Text 13"/>
          <p:cNvSpPr/>
          <p:nvPr/>
        </p:nvSpPr>
        <p:spPr>
          <a:xfrm>
            <a:off x="1254226" y="5214910"/>
            <a:ext cx="7357348" cy="476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150"/>
          </a:p>
        </p:txBody>
      </p:sp>
      <p:sp>
        <p:nvSpPr>
          <p:cNvPr id="21" name="Shape 14"/>
          <p:cNvSpPr/>
          <p:nvPr/>
        </p:nvSpPr>
        <p:spPr>
          <a:xfrm>
            <a:off x="549359" y="6011632"/>
            <a:ext cx="595551" cy="588645"/>
          </a:xfrm>
          <a:prstGeom prst="roundRect">
            <a:avLst>
              <a:gd name="adj" fmla="val 36005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22" name="Image 5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35453" y="6177222"/>
            <a:ext cx="223361" cy="223361"/>
          </a:xfrm>
          <a:prstGeom prst="rect">
            <a:avLst/>
          </a:prstGeom>
        </p:spPr>
      </p:pic>
      <p:sp>
        <p:nvSpPr>
          <p:cNvPr id="23" name="Text 15"/>
          <p:cNvSpPr/>
          <p:nvPr/>
        </p:nvSpPr>
        <p:spPr>
          <a:xfrm>
            <a:off x="1626759" y="6166104"/>
            <a:ext cx="2431971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b="1">
                <a:solidFill>
                  <a:srgbClr val="272525"/>
                </a:solidFill>
                <a:latin typeface="Inter Bold"/>
                <a:ea typeface="Inter Bold" pitchFamily="34" charset="-122"/>
                <a:cs typeface="Inter Bold" pitchFamily="34" charset="-120"/>
              </a:rPr>
              <a:t>Strong Privacy Guarantees</a:t>
            </a:r>
            <a:endParaRPr lang="en-US" sz="1600">
              <a:latin typeface="Inter Bold"/>
              <a:ea typeface="Calibri"/>
              <a:cs typeface="Calibri"/>
            </a:endParaRPr>
          </a:p>
        </p:txBody>
      </p:sp>
      <p:sp>
        <p:nvSpPr>
          <p:cNvPr id="24" name="Text 16"/>
          <p:cNvSpPr/>
          <p:nvPr/>
        </p:nvSpPr>
        <p:spPr>
          <a:xfrm>
            <a:off x="1254226" y="6459708"/>
            <a:ext cx="7357348" cy="2382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150"/>
          </a:p>
        </p:txBody>
      </p:sp>
      <p:pic>
        <p:nvPicPr>
          <p:cNvPr id="2" name="Picture 1" descr="A white background with black and white clouds&#10;&#10;AI-generated content may be incorrect.">
            <a:extLst>
              <a:ext uri="{FF2B5EF4-FFF2-40B4-BE49-F238E27FC236}">
                <a16:creationId xmlns:a16="http://schemas.microsoft.com/office/drawing/2014/main" id="{1BA22EB3-4DE9-626E-E4D1-E5E5E1B2ECC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74250" y="7579179"/>
            <a:ext cx="1857375" cy="6477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9904A40-9C13-E2E6-C29D-281E3DDD4910}"/>
              </a:ext>
            </a:extLst>
          </p:cNvPr>
          <p:cNvSpPr txBox="1"/>
          <p:nvPr/>
        </p:nvSpPr>
        <p:spPr>
          <a:xfrm>
            <a:off x="7312942" y="7861639"/>
            <a:ext cx="731520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ea typeface="Calibri"/>
                <a:cs typeface="Calibri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8128CF-D825-112F-C566-1EACCD30F07A}"/>
              </a:ext>
            </a:extLst>
          </p:cNvPr>
          <p:cNvSpPr txBox="1"/>
          <p:nvPr/>
        </p:nvSpPr>
        <p:spPr>
          <a:xfrm>
            <a:off x="5824877" y="3347799"/>
            <a:ext cx="2980266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>
                <a:ea typeface="Calibri"/>
                <a:cs typeface="Calibri"/>
              </a:rPr>
              <a:t>Thank You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232D72-1178-0D4B-47C7-DB483E96299E}"/>
              </a:ext>
            </a:extLst>
          </p:cNvPr>
          <p:cNvSpPr txBox="1"/>
          <p:nvPr/>
        </p:nvSpPr>
        <p:spPr>
          <a:xfrm>
            <a:off x="7312942" y="7861639"/>
            <a:ext cx="731520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ea typeface="Calibri"/>
                <a:cs typeface="Calibri"/>
              </a:rPr>
              <a:t>17</a:t>
            </a:r>
          </a:p>
        </p:txBody>
      </p:sp>
      <p:pic>
        <p:nvPicPr>
          <p:cNvPr id="6" name="Picture 5" descr="A white background with black and white clouds&#10;&#10;AI-generated content may be incorrect.">
            <a:extLst>
              <a:ext uri="{FF2B5EF4-FFF2-40B4-BE49-F238E27FC236}">
                <a16:creationId xmlns:a16="http://schemas.microsoft.com/office/drawing/2014/main" id="{7A87EA80-B13A-AE26-2E13-34AE98D2E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4250" y="7579179"/>
            <a:ext cx="1857375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234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7078" y="957620"/>
            <a:ext cx="6381988" cy="589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b="1">
                <a:solidFill>
                  <a:srgbClr val="000000"/>
                </a:solidFill>
                <a:latin typeface="Dubai"/>
                <a:ea typeface="Inter Bold"/>
                <a:cs typeface="Inter Bold" pitchFamily="34" charset="-120"/>
              </a:rPr>
              <a:t>The Enterprise Silo Problem</a:t>
            </a:r>
            <a:endParaRPr lang="en-US" sz="3700" b="1">
              <a:latin typeface="Dubai"/>
              <a:ea typeface="Inter Bold"/>
              <a:cs typeface="Duba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98DDC7A-EB14-C429-2354-350F73458BAC}"/>
              </a:ext>
            </a:extLst>
          </p:cNvPr>
          <p:cNvSpPr txBox="1"/>
          <p:nvPr/>
        </p:nvSpPr>
        <p:spPr>
          <a:xfrm>
            <a:off x="6547104" y="2113216"/>
            <a:ext cx="7315200" cy="22307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IN" b="1"/>
              <a:t>Department-specific language</a:t>
            </a:r>
            <a:r>
              <a:rPr lang="en-IN"/>
              <a:t> (Engineering, Finance, HR, Support)</a:t>
            </a:r>
          </a:p>
          <a:p>
            <a:pPr>
              <a:lnSpc>
                <a:spcPct val="200000"/>
              </a:lnSpc>
            </a:pPr>
            <a:r>
              <a:rPr lang="en-IN" b="1"/>
              <a:t>Negative transfer</a:t>
            </a:r>
            <a:r>
              <a:rPr lang="en-IN"/>
              <a:t> when one global model tries to learn conflicting domains</a:t>
            </a:r>
          </a:p>
          <a:p>
            <a:pPr>
              <a:lnSpc>
                <a:spcPct val="200000"/>
              </a:lnSpc>
            </a:pPr>
            <a:r>
              <a:rPr lang="en-IN" b="1"/>
              <a:t>Separate models = expensive</a:t>
            </a:r>
            <a:r>
              <a:rPr lang="en-IN"/>
              <a:t> and lose shared linguistic structure</a:t>
            </a:r>
          </a:p>
          <a:p>
            <a:pPr>
              <a:lnSpc>
                <a:spcPct val="200000"/>
              </a:lnSpc>
            </a:pPr>
            <a:r>
              <a:rPr lang="en-IN" b="1"/>
              <a:t>Privacy barriers</a:t>
            </a:r>
            <a:r>
              <a:rPr lang="en-IN"/>
              <a:t> prevent centralizing sensitive text data</a:t>
            </a:r>
          </a:p>
        </p:txBody>
      </p:sp>
      <p:sp>
        <p:nvSpPr>
          <p:cNvPr id="18" name="Shape 10">
            <a:extLst>
              <a:ext uri="{FF2B5EF4-FFF2-40B4-BE49-F238E27FC236}">
                <a16:creationId xmlns:a16="http://schemas.microsoft.com/office/drawing/2014/main" id="{95E360A3-52E6-60CF-ACA4-60D1333D9FFC}"/>
              </a:ext>
            </a:extLst>
          </p:cNvPr>
          <p:cNvSpPr/>
          <p:nvPr/>
        </p:nvSpPr>
        <p:spPr>
          <a:xfrm>
            <a:off x="6315456" y="2393120"/>
            <a:ext cx="231648" cy="205870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Shape 10">
            <a:extLst>
              <a:ext uri="{FF2B5EF4-FFF2-40B4-BE49-F238E27FC236}">
                <a16:creationId xmlns:a16="http://schemas.microsoft.com/office/drawing/2014/main" id="{FF5E2CCC-A00D-AA3F-B239-88ED144F55E6}"/>
              </a:ext>
            </a:extLst>
          </p:cNvPr>
          <p:cNvSpPr/>
          <p:nvPr/>
        </p:nvSpPr>
        <p:spPr>
          <a:xfrm>
            <a:off x="6315456" y="2923973"/>
            <a:ext cx="231648" cy="205870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Shape 10">
            <a:extLst>
              <a:ext uri="{FF2B5EF4-FFF2-40B4-BE49-F238E27FC236}">
                <a16:creationId xmlns:a16="http://schemas.microsoft.com/office/drawing/2014/main" id="{E93A4D06-83BD-5442-B7E2-2699699A2644}"/>
              </a:ext>
            </a:extLst>
          </p:cNvPr>
          <p:cNvSpPr/>
          <p:nvPr/>
        </p:nvSpPr>
        <p:spPr>
          <a:xfrm>
            <a:off x="6333744" y="3489614"/>
            <a:ext cx="231648" cy="205870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Shape 10">
            <a:extLst>
              <a:ext uri="{FF2B5EF4-FFF2-40B4-BE49-F238E27FC236}">
                <a16:creationId xmlns:a16="http://schemas.microsoft.com/office/drawing/2014/main" id="{AB94B9FC-96B6-3708-096A-9550F96FB63A}"/>
              </a:ext>
            </a:extLst>
          </p:cNvPr>
          <p:cNvSpPr/>
          <p:nvPr/>
        </p:nvSpPr>
        <p:spPr>
          <a:xfrm>
            <a:off x="6339840" y="4055255"/>
            <a:ext cx="231648" cy="205870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D13393D-342B-6694-5238-2231C20654D1}"/>
              </a:ext>
            </a:extLst>
          </p:cNvPr>
          <p:cNvSpPr txBox="1"/>
          <p:nvPr/>
        </p:nvSpPr>
        <p:spPr>
          <a:xfrm>
            <a:off x="8046720" y="7697950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2</a:t>
            </a:r>
          </a:p>
        </p:txBody>
      </p:sp>
      <p:pic>
        <p:nvPicPr>
          <p:cNvPr id="4" name="Picture 3" descr="A white background with black and white clouds&#10;&#10;AI-generated content may be incorrect.">
            <a:extLst>
              <a:ext uri="{FF2B5EF4-FFF2-40B4-BE49-F238E27FC236}">
                <a16:creationId xmlns:a16="http://schemas.microsoft.com/office/drawing/2014/main" id="{AA9EDEE0-DFB8-4674-B6B0-1974FDE0D1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74434" y="7551581"/>
            <a:ext cx="1857375" cy="6477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793790" y="1277541"/>
            <a:ext cx="107626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700" b="1">
                <a:latin typeface="Dubai"/>
                <a:ea typeface="Inter Bold"/>
                <a:cs typeface="Dubai"/>
              </a:rPr>
              <a:t>Why Federated Learning Is Not Enough</a:t>
            </a:r>
          </a:p>
        </p:txBody>
      </p:sp>
      <p:sp>
        <p:nvSpPr>
          <p:cNvPr id="5" name="Shape 2"/>
          <p:cNvSpPr/>
          <p:nvPr/>
        </p:nvSpPr>
        <p:spPr>
          <a:xfrm>
            <a:off x="793790" y="2326482"/>
            <a:ext cx="4196358" cy="1986320"/>
          </a:xfrm>
          <a:prstGeom prst="roundRect">
            <a:avLst>
              <a:gd name="adj" fmla="val 3486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805338" y="2326481"/>
            <a:ext cx="79891" cy="1986321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142524" y="2583775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IN" sz="2400" b="1"/>
              <a:t>High communication cost</a:t>
            </a:r>
            <a:endParaRPr lang="en-US" sz="2200" b="1">
              <a:ea typeface="Calibri"/>
              <a:cs typeface="Calibri"/>
            </a:endParaRPr>
          </a:p>
        </p:txBody>
      </p:sp>
      <p:sp>
        <p:nvSpPr>
          <p:cNvPr id="9" name="Shape 6"/>
          <p:cNvSpPr/>
          <p:nvPr/>
        </p:nvSpPr>
        <p:spPr>
          <a:xfrm>
            <a:off x="5216962" y="2326481"/>
            <a:ext cx="4196358" cy="1986321"/>
          </a:xfrm>
          <a:prstGeom prst="roundRect">
            <a:avLst>
              <a:gd name="adj" fmla="val 3486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5186482" y="2326481"/>
            <a:ext cx="45719" cy="1986321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5565696" y="2583775"/>
            <a:ext cx="35104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Calibri"/>
                <a:ea typeface="Inter Bold"/>
                <a:cs typeface="Inter Bold" pitchFamily="34" charset="-120"/>
              </a:rPr>
              <a:t>Client Drift and Instability</a:t>
            </a:r>
            <a:endParaRPr lang="en-US" sz="2200" b="1">
              <a:latin typeface="Calibri"/>
              <a:ea typeface="Inter Bold"/>
              <a:cs typeface="Calibri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9640133" y="2326481"/>
            <a:ext cx="4196358" cy="1986321"/>
          </a:xfrm>
          <a:prstGeom prst="roundRect">
            <a:avLst>
              <a:gd name="adj" fmla="val 3486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9609653" y="2326482"/>
            <a:ext cx="45719" cy="19863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9988868" y="2583775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IN" sz="2400" b="1"/>
              <a:t>Poor domain specialization</a:t>
            </a:r>
            <a:endParaRPr lang="en-US" sz="2200" b="1">
              <a:ea typeface="Calibri"/>
              <a:cs typeface="Calibr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1008DE7-36B5-BF5F-D043-EDDD0C80D187}"/>
              </a:ext>
            </a:extLst>
          </p:cNvPr>
          <p:cNvSpPr txBox="1"/>
          <p:nvPr/>
        </p:nvSpPr>
        <p:spPr>
          <a:xfrm>
            <a:off x="1426464" y="3048000"/>
            <a:ext cx="2877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/>
              <a:t>(LLMs = multi-GB updates)</a:t>
            </a:r>
            <a:endParaRPr lang="en-US"/>
          </a:p>
          <a:p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75067F-622D-18AF-DFE6-FB75D84BD11C}"/>
              </a:ext>
            </a:extLst>
          </p:cNvPr>
          <p:cNvSpPr txBox="1"/>
          <p:nvPr/>
        </p:nvSpPr>
        <p:spPr>
          <a:xfrm>
            <a:off x="5742099" y="3134975"/>
            <a:ext cx="3073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/>
              <a:t>Unstable &amp; oscillating training</a:t>
            </a:r>
            <a:endParaRPr lang="en-US"/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F3FBE222-39FB-AAF7-C543-39252D1640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8C44DC-C2D2-8F27-8F17-781BC7273431}"/>
              </a:ext>
            </a:extLst>
          </p:cNvPr>
          <p:cNvSpPr txBox="1"/>
          <p:nvPr/>
        </p:nvSpPr>
        <p:spPr>
          <a:xfrm>
            <a:off x="9882185" y="3134975"/>
            <a:ext cx="36970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/>
              <a:t>Global model forgets department-specific patterns</a:t>
            </a:r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2EFF7C-FC93-ABDF-744A-1D467B33665F}"/>
              </a:ext>
            </a:extLst>
          </p:cNvPr>
          <p:cNvSpPr txBox="1"/>
          <p:nvPr/>
        </p:nvSpPr>
        <p:spPr>
          <a:xfrm>
            <a:off x="6949440" y="7675603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3</a:t>
            </a:r>
          </a:p>
        </p:txBody>
      </p:sp>
      <p:pic>
        <p:nvPicPr>
          <p:cNvPr id="12" name="Picture 11" descr="A white background with black and white clouds&#10;&#10;AI-generated content may be incorrect.">
            <a:extLst>
              <a:ext uri="{FF2B5EF4-FFF2-40B4-BE49-F238E27FC236}">
                <a16:creationId xmlns:a16="http://schemas.microsoft.com/office/drawing/2014/main" id="{96847E33-13E6-2036-5747-C6EEE26B2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7250" y="7543800"/>
            <a:ext cx="2343150" cy="6286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B5797E5-0952-73F7-20E3-64591A3D9E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5924" y="5029200"/>
            <a:ext cx="2350294" cy="2307431"/>
          </a:xfrm>
          <a:prstGeom prst="rect">
            <a:avLst/>
          </a:prstGeom>
        </p:spPr>
      </p:pic>
      <p:pic>
        <p:nvPicPr>
          <p:cNvPr id="22" name="Picture 21" descr="A computer with graph going up&#10;&#10;AI-generated content may be incorrect.">
            <a:extLst>
              <a:ext uri="{FF2B5EF4-FFF2-40B4-BE49-F238E27FC236}">
                <a16:creationId xmlns:a16="http://schemas.microsoft.com/office/drawing/2014/main" id="{5E1382C9-62BF-B14E-4ABE-F79A054977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9337" y="5029200"/>
            <a:ext cx="2300288" cy="2171700"/>
          </a:xfrm>
          <a:prstGeom prst="rect">
            <a:avLst/>
          </a:prstGeom>
        </p:spPr>
      </p:pic>
      <p:pic>
        <p:nvPicPr>
          <p:cNvPr id="23" name="Picture 22" descr="A brain and graph on a board&#10;&#10;AI-generated content may be incorrect.">
            <a:extLst>
              <a:ext uri="{FF2B5EF4-FFF2-40B4-BE49-F238E27FC236}">
                <a16:creationId xmlns:a16="http://schemas.microsoft.com/office/drawing/2014/main" id="{20738B08-E34C-A67A-919F-F83300BE87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08443" y="4900611"/>
            <a:ext cx="2643188" cy="264318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9041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33162" y="2441972"/>
            <a:ext cx="3808333" cy="476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3700" b="1">
                <a:solidFill>
                  <a:srgbClr val="000000"/>
                </a:solidFill>
                <a:latin typeface="Dubai"/>
                <a:ea typeface="Inter Bold"/>
                <a:cs typeface="Inter Bold" pitchFamily="34" charset="-120"/>
              </a:rPr>
              <a:t>Our Research Goal</a:t>
            </a:r>
            <a:endParaRPr lang="en-US" sz="3700" b="1">
              <a:latin typeface="Dubai"/>
              <a:ea typeface="Inter Bold"/>
              <a:cs typeface="Dubai"/>
            </a:endParaRPr>
          </a:p>
        </p:txBody>
      </p:sp>
      <p:sp>
        <p:nvSpPr>
          <p:cNvPr id="4" name="Text 1"/>
          <p:cNvSpPr/>
          <p:nvPr/>
        </p:nvSpPr>
        <p:spPr>
          <a:xfrm>
            <a:off x="618506" y="3325296"/>
            <a:ext cx="13564076" cy="487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2000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Our objective is to develop a Hierarchical Federated Learning (HFL-</a:t>
            </a:r>
            <a:r>
              <a:rPr lang="en-US" sz="2000" err="1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LoRA</a:t>
            </a:r>
            <a:r>
              <a:rPr lang="en-US" sz="2000">
                <a:solidFill>
                  <a:srgbClr val="272525"/>
                </a:solidFill>
                <a:latin typeface="Calibri"/>
                <a:ea typeface="Inter"/>
                <a:cs typeface="Inter" pitchFamily="34" charset="-120"/>
              </a:rPr>
              <a:t>) system for Large Language Models (LLMs) that specifically addresses the limitations of traditional Federated Learning in enterprise environments. We aim to build a system that is:</a:t>
            </a:r>
          </a:p>
          <a:p>
            <a:pPr marL="0" indent="0" algn="l">
              <a:buNone/>
            </a:pPr>
            <a:endParaRPr lang="en-US" sz="2000">
              <a:solidFill>
                <a:srgbClr val="272525"/>
              </a:solidFill>
              <a:latin typeface="Calibri"/>
              <a:ea typeface="Inter" pitchFamily="34" charset="-122"/>
              <a:cs typeface="Calibri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Efficient communication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 for billion-parameter LLMs</a:t>
            </a:r>
            <a:endParaRPr lang="en-US" altLang="en-US" sz="2000" b="0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Calibri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Strong privacy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 (no raw text leaves clients)</a:t>
            </a:r>
            <a:endParaRPr lang="en-US" altLang="en-US" sz="2000" b="0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Calibri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Department-level specialization</a:t>
            </a:r>
            <a:endParaRPr lang="en-US" altLang="en-US" sz="2000" b="0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Calibri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Stable learning on non-IID data</a:t>
            </a:r>
            <a:endParaRPr lang="en-US" altLang="en-US" sz="2000" b="0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Calibri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Automatic client clustering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 </a:t>
            </a:r>
            <a:endParaRPr lang="en-US" altLang="en-US" sz="2000" b="0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Calibri"/>
            </a:endParaRPr>
          </a:p>
          <a:p>
            <a:pPr marL="0" indent="0" algn="l">
              <a:buNone/>
            </a:pPr>
            <a:endParaRPr lang="en-US" sz="2000">
              <a:ea typeface="Calibri"/>
              <a:cs typeface="Calibri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8674" y="4090511"/>
            <a:ext cx="205621" cy="205621"/>
          </a:xfrm>
          <a:prstGeom prst="rect">
            <a:avLst/>
          </a:prstGeom>
        </p:spPr>
      </p:pic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90793" y="4090511"/>
            <a:ext cx="205621" cy="20562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5265182" y="4574143"/>
            <a:ext cx="1904167" cy="237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45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962912" y="4090511"/>
            <a:ext cx="205621" cy="205621"/>
          </a:xfrm>
          <a:prstGeom prst="rect">
            <a:avLst/>
          </a:prstGeom>
        </p:spPr>
      </p:pic>
      <p:pic>
        <p:nvPicPr>
          <p:cNvPr id="22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18674" y="6231850"/>
            <a:ext cx="205621" cy="205621"/>
          </a:xfrm>
          <a:prstGeom prst="rect">
            <a:avLst/>
          </a:prstGeom>
        </p:spPr>
      </p:pic>
      <p:pic>
        <p:nvPicPr>
          <p:cNvPr id="27" name="Image 5" descr="preencoded.png"/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676793" y="6231850"/>
            <a:ext cx="205621" cy="205621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61A45F3-6702-E784-D7BF-0C0347E31D60}"/>
              </a:ext>
            </a:extLst>
          </p:cNvPr>
          <p:cNvSpPr txBox="1"/>
          <p:nvPr/>
        </p:nvSpPr>
        <p:spPr>
          <a:xfrm>
            <a:off x="6860858" y="7719381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4</a:t>
            </a:r>
          </a:p>
        </p:txBody>
      </p:sp>
      <p:pic>
        <p:nvPicPr>
          <p:cNvPr id="5" name="Picture 4" descr="A white background with black and white clouds&#10;&#10;AI-generated content may be incorrect.">
            <a:extLst>
              <a:ext uri="{FF2B5EF4-FFF2-40B4-BE49-F238E27FC236}">
                <a16:creationId xmlns:a16="http://schemas.microsoft.com/office/drawing/2014/main" id="{441F611C-5C37-713D-E7C9-463E5DAED1C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2774434" y="7577339"/>
            <a:ext cx="1857375" cy="6477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6933" y="16934"/>
            <a:ext cx="14590889" cy="8212667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793790" y="1331476"/>
            <a:ext cx="81724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700" b="1">
                <a:latin typeface="Dubai"/>
                <a:ea typeface="Inter Bold"/>
                <a:cs typeface="Dubai"/>
              </a:rPr>
              <a:t>Solution Overview: HFL-</a:t>
            </a:r>
            <a:r>
              <a:rPr lang="en-US" sz="3700" b="1" err="1">
                <a:latin typeface="Dubai"/>
                <a:ea typeface="Inter Bold"/>
                <a:cs typeface="Dubai"/>
              </a:rPr>
              <a:t>LoRA</a:t>
            </a:r>
            <a:endParaRPr lang="en-US" sz="3700" b="1">
              <a:latin typeface="Dubai"/>
              <a:ea typeface="Inter Bold"/>
              <a:cs typeface="Dubai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203610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750" b="1">
                <a:solidFill>
                  <a:srgbClr val="272525"/>
                </a:solidFill>
                <a:ea typeface="+mn-lt"/>
                <a:cs typeface="+mn-lt"/>
              </a:rPr>
              <a:t>HFL-</a:t>
            </a:r>
            <a:r>
              <a:rPr lang="en-US" sz="1750" b="1" err="1">
                <a:solidFill>
                  <a:srgbClr val="272525"/>
                </a:solidFill>
                <a:ea typeface="+mn-lt"/>
                <a:cs typeface="+mn-lt"/>
              </a:rPr>
              <a:t>LoRA</a:t>
            </a:r>
            <a:r>
              <a:rPr lang="en-US" sz="1750">
                <a:solidFill>
                  <a:srgbClr val="272525"/>
                </a:solidFill>
                <a:ea typeface="+mn-lt"/>
                <a:cs typeface="+mn-lt"/>
              </a:rPr>
              <a:t> is a hierarchical framework that fine-tunes Large Language Models (LLMs) across decentralized departments. </a:t>
            </a:r>
            <a:endParaRPr lang="en-US">
              <a:solidFill>
                <a:srgbClr val="000000"/>
              </a:solidFill>
              <a:ea typeface="+mn-lt"/>
              <a:cs typeface="+mn-lt"/>
            </a:endParaRPr>
          </a:p>
          <a:p>
            <a:r>
              <a:rPr lang="en-US" sz="1750">
                <a:solidFill>
                  <a:srgbClr val="272525"/>
                </a:solidFill>
                <a:ea typeface="+mn-lt"/>
                <a:cs typeface="+mn-lt"/>
              </a:rPr>
              <a:t>It combines </a:t>
            </a:r>
            <a:r>
              <a:rPr lang="en-US" sz="1750" b="1">
                <a:solidFill>
                  <a:srgbClr val="272525"/>
                </a:solidFill>
                <a:ea typeface="+mn-lt"/>
                <a:cs typeface="+mn-lt"/>
              </a:rPr>
              <a:t>Intelligent Clustering</a:t>
            </a:r>
            <a:r>
              <a:rPr lang="en-US" sz="1750">
                <a:solidFill>
                  <a:srgbClr val="272525"/>
                </a:solidFill>
                <a:ea typeface="+mn-lt"/>
                <a:cs typeface="+mn-lt"/>
              </a:rPr>
              <a:t> with </a:t>
            </a:r>
            <a:r>
              <a:rPr lang="en-US" sz="1750" b="1">
                <a:solidFill>
                  <a:srgbClr val="272525"/>
                </a:solidFill>
                <a:ea typeface="+mn-lt"/>
                <a:cs typeface="+mn-lt"/>
              </a:rPr>
              <a:t>Selective Aggregation</a:t>
            </a:r>
            <a:r>
              <a:rPr lang="en-US" sz="1750">
                <a:solidFill>
                  <a:srgbClr val="272525"/>
                </a:solidFill>
                <a:ea typeface="+mn-lt"/>
                <a:cs typeface="+mn-lt"/>
              </a:rPr>
              <a:t> to balance global reasoning with local expertise.</a:t>
            </a:r>
            <a:endParaRPr lang="en-US">
              <a:ea typeface="Calibri"/>
              <a:cs typeface="Calibri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>
              <a:solidFill>
                <a:srgbClr val="272525"/>
              </a:solidFill>
              <a:latin typeface="Inter"/>
              <a:ea typeface="Inter"/>
            </a:endParaRPr>
          </a:p>
        </p:txBody>
      </p:sp>
      <p:sp>
        <p:nvSpPr>
          <p:cNvPr id="6" name="Shape 3"/>
          <p:cNvSpPr/>
          <p:nvPr/>
        </p:nvSpPr>
        <p:spPr>
          <a:xfrm>
            <a:off x="743078" y="3205637"/>
            <a:ext cx="5831670" cy="3485319"/>
          </a:xfrm>
          <a:prstGeom prst="roundRect">
            <a:avLst>
              <a:gd name="adj" fmla="val 14382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 lIns="91440" tIns="45720" rIns="91440" bIns="45720" anchor="t"/>
          <a:lstStyle/>
          <a:p>
            <a:pPr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b="1" u="sng">
                <a:latin typeface="Calibri"/>
                <a:ea typeface="+mn-lt"/>
                <a:cs typeface="Arial"/>
              </a:rPr>
              <a:t>Pillars of HFL-</a:t>
            </a:r>
            <a:r>
              <a:rPr lang="en-US" b="1" u="sng" err="1">
                <a:latin typeface="Calibri"/>
                <a:ea typeface="+mn-lt"/>
                <a:cs typeface="Arial"/>
              </a:rPr>
              <a:t>LoRA</a:t>
            </a:r>
            <a:endParaRPr lang="en-US" b="1" u="sng">
              <a:latin typeface="Calibri"/>
              <a:ea typeface="+mn-lt"/>
              <a:cs typeface="Arial"/>
            </a:endParaRPr>
          </a:p>
          <a:p>
            <a:pPr marL="285750" indent="-28575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>
                <a:latin typeface="Calibri"/>
                <a:ea typeface="+mn-lt"/>
                <a:cs typeface="Arial"/>
              </a:rPr>
              <a:t>Intelligent Grouping</a:t>
            </a:r>
            <a:endParaRPr lang="en-US">
              <a:latin typeface="Calibri"/>
              <a:ea typeface="Calibri" panose="020F0502020204030204"/>
              <a:cs typeface="Arial"/>
            </a:endParaRPr>
          </a:p>
          <a:p>
            <a:pPr marL="285750" indent="-28575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>
                <a:latin typeface="Calibri"/>
                <a:ea typeface="+mn-lt"/>
                <a:cs typeface="Arial"/>
              </a:rPr>
              <a:t>Selective Aggregation</a:t>
            </a:r>
            <a:endParaRPr lang="en-US">
              <a:latin typeface="Calibri"/>
              <a:ea typeface="Calibri" panose="020F0502020204030204"/>
              <a:cs typeface="Arial"/>
            </a:endParaRPr>
          </a:p>
          <a:p>
            <a:pPr marL="285750" indent="-28575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>
                <a:latin typeface="Calibri"/>
                <a:ea typeface="+mn-lt"/>
                <a:cs typeface="Arial"/>
              </a:rPr>
              <a:t>Stabilized Training</a:t>
            </a:r>
            <a:endParaRPr lang="en-US">
              <a:latin typeface="Calibri"/>
              <a:ea typeface="Calibri" panose="020F0502020204030204"/>
              <a:cs typeface="Arial"/>
            </a:endParaRPr>
          </a:p>
          <a:p>
            <a:pPr marL="285750" indent="-28575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>
              <a:latin typeface="Calibri"/>
              <a:ea typeface="Calibri"/>
              <a:cs typeface="Arial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9EB311-4166-E46C-7B89-04492AECA792}"/>
              </a:ext>
            </a:extLst>
          </p:cNvPr>
          <p:cNvSpPr txBox="1"/>
          <p:nvPr/>
        </p:nvSpPr>
        <p:spPr>
          <a:xfrm>
            <a:off x="7229856" y="7685758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5</a:t>
            </a:r>
          </a:p>
        </p:txBody>
      </p:sp>
      <p:sp>
        <p:nvSpPr>
          <p:cNvPr id="11" name="Shape 3">
            <a:extLst>
              <a:ext uri="{FF2B5EF4-FFF2-40B4-BE49-F238E27FC236}">
                <a16:creationId xmlns:a16="http://schemas.microsoft.com/office/drawing/2014/main" id="{DF0FF16F-C9E6-472C-257F-0152BBB75D09}"/>
              </a:ext>
            </a:extLst>
          </p:cNvPr>
          <p:cNvSpPr/>
          <p:nvPr/>
        </p:nvSpPr>
        <p:spPr>
          <a:xfrm>
            <a:off x="7973611" y="3115325"/>
            <a:ext cx="5831670" cy="3485319"/>
          </a:xfrm>
          <a:prstGeom prst="roundRect">
            <a:avLst>
              <a:gd name="adj" fmla="val 14382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 lIns="91440" tIns="45720" rIns="91440" bIns="45720" anchor="t"/>
          <a:lstStyle/>
          <a:p>
            <a:pPr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endParaRPr lang="en-US">
              <a:latin typeface="Arial"/>
              <a:ea typeface="+mn-lt"/>
              <a:cs typeface="Arial"/>
            </a:endParaRP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57A0AE11-2CE2-7217-0DBB-8101C9D9284F}"/>
              </a:ext>
            </a:extLst>
          </p:cNvPr>
          <p:cNvSpPr txBox="1"/>
          <p:nvPr/>
        </p:nvSpPr>
        <p:spPr>
          <a:xfrm>
            <a:off x="8164886" y="4124381"/>
            <a:ext cx="5446888" cy="1676741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Efficient</a:t>
            </a:r>
            <a:endParaRPr lang="en-US"/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en-US">
                <a:ea typeface="Calibri"/>
                <a:cs typeface="Calibri"/>
              </a:rPr>
              <a:t>Smart</a:t>
            </a: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 </a:t>
            </a:r>
            <a:r>
              <a:rPr lang="en-US">
                <a:ea typeface="Calibri"/>
                <a:cs typeface="Calibri"/>
              </a:rPr>
              <a:t>Private &amp; Personalized</a:t>
            </a:r>
          </a:p>
        </p:txBody>
      </p:sp>
      <p:sp>
        <p:nvSpPr>
          <p:cNvPr id="13" name="TextBox 7">
            <a:extLst>
              <a:ext uri="{FF2B5EF4-FFF2-40B4-BE49-F238E27FC236}">
                <a16:creationId xmlns:a16="http://schemas.microsoft.com/office/drawing/2014/main" id="{D9657849-85ED-5AB0-1898-864140C58CFC}"/>
              </a:ext>
            </a:extLst>
          </p:cNvPr>
          <p:cNvSpPr txBox="1"/>
          <p:nvPr/>
        </p:nvSpPr>
        <p:spPr>
          <a:xfrm>
            <a:off x="8167116" y="3578183"/>
            <a:ext cx="3522133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i="1"/>
              <a:t>Why This Architecture Wins</a:t>
            </a:r>
            <a:endParaRPr lang="en-US" b="1" i="1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7459B2-AB75-7B7D-8542-33BC50407B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399" y="1216842"/>
            <a:ext cx="9826486" cy="63419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D521CBB-5560-49ED-6B4C-01F8815EFA0B}"/>
              </a:ext>
            </a:extLst>
          </p:cNvPr>
          <p:cNvSpPr txBox="1"/>
          <p:nvPr/>
        </p:nvSpPr>
        <p:spPr>
          <a:xfrm>
            <a:off x="719298" y="446157"/>
            <a:ext cx="3922889" cy="6617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700" b="1">
                <a:solidFill>
                  <a:srgbClr val="000000"/>
                </a:solidFill>
                <a:latin typeface="Dubai"/>
                <a:ea typeface="Calibri"/>
                <a:cs typeface="Calibri"/>
              </a:rPr>
              <a:t>Architecture</a:t>
            </a:r>
            <a:endParaRPr lang="en-US" sz="3700" b="1">
              <a:latin typeface="Dubai"/>
              <a:ea typeface="Calibri"/>
              <a:cs typeface="Calibri"/>
            </a:endParaRPr>
          </a:p>
        </p:txBody>
      </p:sp>
      <p:pic>
        <p:nvPicPr>
          <p:cNvPr id="5" name="Picture 4" descr="A white background with black dots&#10;&#10;AI-generated content may be incorrect.">
            <a:extLst>
              <a:ext uri="{FF2B5EF4-FFF2-40B4-BE49-F238E27FC236}">
                <a16:creationId xmlns:a16="http://schemas.microsoft.com/office/drawing/2014/main" id="{40F48BFA-D8DC-1E21-CC1D-F8DBF9E4F7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2951" y="6893615"/>
            <a:ext cx="2114550" cy="1333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12709E-2F9E-E7AB-546B-65F46DFB0A34}"/>
              </a:ext>
            </a:extLst>
          </p:cNvPr>
          <p:cNvSpPr txBox="1"/>
          <p:nvPr/>
        </p:nvSpPr>
        <p:spPr>
          <a:xfrm>
            <a:off x="7068026" y="7755100"/>
            <a:ext cx="731520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ea typeface="Calibri"/>
                <a:cs typeface="Calibri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097137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67596" y="777954"/>
            <a:ext cx="10901494" cy="685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350"/>
              </a:lnSpc>
            </a:pPr>
            <a:r>
              <a:rPr lang="en-US" sz="3600" b="1" err="1">
                <a:latin typeface="Dubai"/>
                <a:cs typeface="Dubai"/>
              </a:rPr>
              <a:t>FedSA-LoRA</a:t>
            </a:r>
            <a:r>
              <a:rPr lang="en-US" sz="3600" b="1">
                <a:latin typeface="Dubai"/>
                <a:cs typeface="Dubai"/>
              </a:rPr>
              <a:t>: Selective Splitting Aggregation</a:t>
            </a:r>
            <a:endParaRPr lang="en-US" sz="3600" b="1">
              <a:latin typeface="Dubai"/>
              <a:ea typeface="Calibri"/>
              <a:cs typeface="Dubai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61950" y="2853404"/>
            <a:ext cx="7030616" cy="3889110"/>
          </a:xfrm>
          <a:prstGeom prst="roundRect">
            <a:avLst>
              <a:gd name="adj" fmla="val 269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34322" y="3278174"/>
            <a:ext cx="2741414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>
                <a:solidFill>
                  <a:srgbClr val="272525"/>
                </a:solidFill>
                <a:ea typeface="+mn-lt"/>
                <a:cs typeface="+mn-lt"/>
              </a:rPr>
              <a:t>🎯 Client Side: Focused Adaptation</a:t>
            </a:r>
            <a:endParaRPr lang="en-US">
              <a:ea typeface="Calibri"/>
              <a:cs typeface="Calibri"/>
            </a:endParaRPr>
          </a:p>
        </p:txBody>
      </p:sp>
      <p:pic>
        <p:nvPicPr>
          <p:cNvPr id="16" name="Picture 15" descr="A diagram of a mathematical equation&#10;&#10;AI-generated content may be incorrect.">
            <a:extLst>
              <a:ext uri="{FF2B5EF4-FFF2-40B4-BE49-F238E27FC236}">
                <a16:creationId xmlns:a16="http://schemas.microsoft.com/office/drawing/2014/main" id="{5502E0A0-EBF6-B4B0-9DAD-6F86BDD371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4065" y="1668639"/>
            <a:ext cx="2448984" cy="2628899"/>
          </a:xfrm>
          <a:prstGeom prst="rect">
            <a:avLst/>
          </a:prstGeom>
        </p:spPr>
      </p:pic>
      <p:pic>
        <p:nvPicPr>
          <p:cNvPr id="17" name="Picture 16" descr="A diagram of weights and numbers&#10;&#10;AI-generated content may be incorrect.">
            <a:extLst>
              <a:ext uri="{FF2B5EF4-FFF2-40B4-BE49-F238E27FC236}">
                <a16:creationId xmlns:a16="http://schemas.microsoft.com/office/drawing/2014/main" id="{6EE7AE35-8D76-B807-EEAE-E8B7488C08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0414" y="4593343"/>
            <a:ext cx="2441929" cy="2762603"/>
          </a:xfrm>
          <a:prstGeom prst="rect">
            <a:avLst/>
          </a:prstGeom>
        </p:spPr>
      </p:pic>
      <p:pic>
        <p:nvPicPr>
          <p:cNvPr id="18" name="Picture 17" descr="A group of colorful rectangular shapes with black text&#10;&#10;AI-generated content may be incorrect.">
            <a:extLst>
              <a:ext uri="{FF2B5EF4-FFF2-40B4-BE49-F238E27FC236}">
                <a16:creationId xmlns:a16="http://schemas.microsoft.com/office/drawing/2014/main" id="{221101A7-AC7F-1E8F-D484-D0EECF9791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71388" y="3374495"/>
            <a:ext cx="1746603" cy="133949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30EA4B6-35DF-185F-B4FB-546B3BD85495}"/>
              </a:ext>
            </a:extLst>
          </p:cNvPr>
          <p:cNvSpPr txBox="1"/>
          <p:nvPr/>
        </p:nvSpPr>
        <p:spPr>
          <a:xfrm>
            <a:off x="7312942" y="7861639"/>
            <a:ext cx="731520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ea typeface="Calibri"/>
                <a:cs typeface="Calibri"/>
              </a:rPr>
              <a:t>7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5CFD8C5-9773-4482-96E8-0D9CA9113CE3}"/>
              </a:ext>
            </a:extLst>
          </p:cNvPr>
          <p:cNvSpPr txBox="1"/>
          <p:nvPr/>
        </p:nvSpPr>
        <p:spPr>
          <a:xfrm>
            <a:off x="931900" y="4112489"/>
            <a:ext cx="413173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📉 50% Communication Reduction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AAD1B14-9BB0-93BD-91B0-E1AD5F1C3574}"/>
              </a:ext>
            </a:extLst>
          </p:cNvPr>
          <p:cNvSpPr txBox="1"/>
          <p:nvPr/>
        </p:nvSpPr>
        <p:spPr>
          <a:xfrm>
            <a:off x="931900" y="5063293"/>
            <a:ext cx="382128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🧠 Domain-Specific Intelligence</a:t>
            </a:r>
          </a:p>
        </p:txBody>
      </p:sp>
      <p:pic>
        <p:nvPicPr>
          <p:cNvPr id="6" name="Picture 5" descr="A white background with black and white clouds&#10;&#10;AI-generated content may be incorrect.">
            <a:extLst>
              <a:ext uri="{FF2B5EF4-FFF2-40B4-BE49-F238E27FC236}">
                <a16:creationId xmlns:a16="http://schemas.microsoft.com/office/drawing/2014/main" id="{4EF53EE5-E658-6377-0AD7-860E0BFF14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74250" y="7579179"/>
            <a:ext cx="1857375" cy="647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22C3E0B-545B-F817-EB12-B9FAAF8B888C}"/>
              </a:ext>
            </a:extLst>
          </p:cNvPr>
          <p:cNvSpPr txBox="1"/>
          <p:nvPr/>
        </p:nvSpPr>
        <p:spPr>
          <a:xfrm>
            <a:off x="935766" y="6001180"/>
            <a:ext cx="381564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🛡️ Enhanced Privacy &amp; Security</a:t>
            </a:r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90074" y="671274"/>
            <a:ext cx="8569410" cy="5268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100"/>
              </a:lnSpc>
            </a:pPr>
            <a:r>
              <a:rPr lang="en-US" sz="3700" b="1" err="1">
                <a:latin typeface="Dubai"/>
                <a:ea typeface="Calibri"/>
                <a:cs typeface="Dubai"/>
              </a:rPr>
              <a:t>FLoRA</a:t>
            </a:r>
            <a:r>
              <a:rPr lang="en-US" sz="3700" b="1">
                <a:latin typeface="Dubai"/>
                <a:ea typeface="Calibri"/>
                <a:cs typeface="Dubai"/>
              </a:rPr>
              <a:t>: Stacking Aggregation</a:t>
            </a:r>
          </a:p>
        </p:txBody>
      </p:sp>
      <p:sp>
        <p:nvSpPr>
          <p:cNvPr id="5" name="Shape 2"/>
          <p:cNvSpPr/>
          <p:nvPr/>
        </p:nvSpPr>
        <p:spPr>
          <a:xfrm>
            <a:off x="1549631" y="1869590"/>
            <a:ext cx="3959719" cy="2752174"/>
          </a:xfrm>
          <a:prstGeom prst="roundRect">
            <a:avLst>
              <a:gd name="adj" fmla="val 286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1900821" y="2994634"/>
            <a:ext cx="517066" cy="516502"/>
          </a:xfrm>
          <a:prstGeom prst="roundRect">
            <a:avLst>
              <a:gd name="adj" fmla="val 18077270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28597" y="3138779"/>
            <a:ext cx="255749" cy="25574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482198" y="3137862"/>
            <a:ext cx="3005526" cy="297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50"/>
              </a:lnSpc>
            </a:pPr>
            <a:r>
              <a:rPr lang="en-US" sz="1650">
                <a:solidFill>
                  <a:srgbClr val="272525"/>
                </a:solidFill>
                <a:ea typeface="+mn-lt"/>
                <a:cs typeface="+mn-lt"/>
              </a:rPr>
              <a:t>Eliminating Aggregation Noise</a:t>
            </a:r>
            <a:endParaRPr lang="en-US"/>
          </a:p>
        </p:txBody>
      </p:sp>
      <p:sp>
        <p:nvSpPr>
          <p:cNvPr id="11" name="Shape 7"/>
          <p:cNvSpPr/>
          <p:nvPr/>
        </p:nvSpPr>
        <p:spPr>
          <a:xfrm>
            <a:off x="1903044" y="3784292"/>
            <a:ext cx="517066" cy="516502"/>
          </a:xfrm>
          <a:prstGeom prst="roundRect">
            <a:avLst>
              <a:gd name="adj" fmla="val 18077270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30820" y="3923357"/>
            <a:ext cx="255749" cy="255749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2478777" y="3922440"/>
            <a:ext cx="3281085" cy="297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50"/>
              </a:lnSpc>
            </a:pPr>
            <a:r>
              <a:rPr lang="en-US" sz="1650">
                <a:solidFill>
                  <a:srgbClr val="272525"/>
                </a:solidFill>
                <a:ea typeface="+mn-lt"/>
                <a:cs typeface="+mn-lt"/>
              </a:rPr>
              <a:t>Handling System Heterogeneity</a:t>
            </a:r>
            <a:endParaRPr lang="en-US"/>
          </a:p>
        </p:txBody>
      </p:sp>
      <p:sp>
        <p:nvSpPr>
          <p:cNvPr id="15" name="Shape 10"/>
          <p:cNvSpPr/>
          <p:nvPr/>
        </p:nvSpPr>
        <p:spPr>
          <a:xfrm>
            <a:off x="9192207" y="1911689"/>
            <a:ext cx="3897630" cy="2739628"/>
          </a:xfrm>
          <a:prstGeom prst="roundRect">
            <a:avLst>
              <a:gd name="adj" fmla="val 258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1"/>
          <p:cNvSpPr/>
          <p:nvPr/>
        </p:nvSpPr>
        <p:spPr>
          <a:xfrm>
            <a:off x="9430508" y="2985369"/>
            <a:ext cx="505778" cy="505778"/>
          </a:xfrm>
          <a:prstGeom prst="roundRect">
            <a:avLst>
              <a:gd name="adj" fmla="val 18077270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569573" y="3124434"/>
            <a:ext cx="227528" cy="227528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10147352" y="3123517"/>
            <a:ext cx="2107644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50"/>
              </a:lnSpc>
            </a:pPr>
            <a:r>
              <a:rPr lang="en-US" sz="1650" b="1">
                <a:solidFill>
                  <a:srgbClr val="272525"/>
                </a:solidFill>
                <a:latin typeface="Inter Bold"/>
              </a:rPr>
              <a:t>Noise Free Precision</a:t>
            </a:r>
            <a:endParaRPr lang="en-US"/>
          </a:p>
        </p:txBody>
      </p:sp>
      <p:sp>
        <p:nvSpPr>
          <p:cNvPr id="21" name="Shape 15"/>
          <p:cNvSpPr/>
          <p:nvPr/>
        </p:nvSpPr>
        <p:spPr>
          <a:xfrm>
            <a:off x="9432731" y="3905413"/>
            <a:ext cx="505778" cy="505778"/>
          </a:xfrm>
          <a:prstGeom prst="roundRect">
            <a:avLst>
              <a:gd name="adj" fmla="val 18077270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2" name="Image 4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571796" y="4044478"/>
            <a:ext cx="227528" cy="227528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10149575" y="4026628"/>
            <a:ext cx="2228731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50"/>
              </a:lnSpc>
            </a:pPr>
            <a:r>
              <a:rPr lang="en-US" sz="1650" b="1">
                <a:solidFill>
                  <a:srgbClr val="272525"/>
                </a:solidFill>
                <a:latin typeface="Inter Bold"/>
              </a:rPr>
              <a:t>Flexible adaptation</a:t>
            </a:r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0171548-A958-FDA2-7F7F-BFD23A883C35}"/>
              </a:ext>
            </a:extLst>
          </p:cNvPr>
          <p:cNvSpPr txBox="1"/>
          <p:nvPr/>
        </p:nvSpPr>
        <p:spPr>
          <a:xfrm>
            <a:off x="2915714" y="2132994"/>
            <a:ext cx="127564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ea typeface="Calibri"/>
                <a:cs typeface="Calibri"/>
              </a:rPr>
              <a:t>Strategy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7549822-A17C-67DC-6D8B-E81DF3A3ED50}"/>
              </a:ext>
            </a:extLst>
          </p:cNvPr>
          <p:cNvSpPr txBox="1"/>
          <p:nvPr/>
        </p:nvSpPr>
        <p:spPr>
          <a:xfrm>
            <a:off x="10575224" y="2242193"/>
            <a:ext cx="125306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ea typeface="Calibri"/>
                <a:cs typeface="Calibri"/>
              </a:rPr>
              <a:t>Utility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18256B-5149-354F-BFAE-7C2FF1DD6992}"/>
              </a:ext>
            </a:extLst>
          </p:cNvPr>
          <p:cNvSpPr txBox="1"/>
          <p:nvPr/>
        </p:nvSpPr>
        <p:spPr>
          <a:xfrm>
            <a:off x="7312942" y="7861639"/>
            <a:ext cx="731520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ea typeface="Calibri"/>
                <a:cs typeface="Calibri"/>
              </a:rPr>
              <a:t>8</a:t>
            </a:r>
          </a:p>
        </p:txBody>
      </p:sp>
      <p:pic>
        <p:nvPicPr>
          <p:cNvPr id="10" name="Picture 9" descr="A white background with black and white clouds&#10;&#10;AI-generated content may be incorrect.">
            <a:extLst>
              <a:ext uri="{FF2B5EF4-FFF2-40B4-BE49-F238E27FC236}">
                <a16:creationId xmlns:a16="http://schemas.microsoft.com/office/drawing/2014/main" id="{D4E5DEC4-5065-08AF-772F-E75D70C5F6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74250" y="7579179"/>
            <a:ext cx="1857375" cy="6477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E0893E7-2DC4-8D93-2D08-A522C381DBB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740524" y="5135937"/>
            <a:ext cx="6934200" cy="26193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59630" y="836130"/>
            <a:ext cx="9718878" cy="490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700" b="1">
                <a:solidFill>
                  <a:srgbClr val="000000"/>
                </a:solidFill>
                <a:latin typeface="Dubai"/>
                <a:ea typeface="Inter Bold"/>
                <a:cs typeface="Inter Bold" pitchFamily="34" charset="-120"/>
              </a:rPr>
              <a:t>Hierarchical Clustering: Department Level</a:t>
            </a:r>
            <a:endParaRPr lang="en-US" sz="3700" b="1">
              <a:latin typeface="Dubai"/>
              <a:ea typeface="Inter Bold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 flipH="1">
            <a:off x="464330" y="2739536"/>
            <a:ext cx="5674955" cy="3457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600" b="1">
                <a:latin typeface="Calibri"/>
                <a:ea typeface="Calibri"/>
                <a:cs typeface="Arial"/>
              </a:rPr>
              <a:t>Clustering: </a:t>
            </a:r>
            <a:r>
              <a:rPr lang="en-US" altLang="en-US" sz="1600">
                <a:latin typeface="Calibri"/>
                <a:ea typeface="Calibri"/>
                <a:cs typeface="Arial"/>
              </a:rPr>
              <a:t>K- Means</a:t>
            </a:r>
          </a:p>
          <a:p>
            <a:pPr marL="285750" indent="-28575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600" b="1">
                <a:latin typeface="Calibri"/>
                <a:ea typeface="Calibri"/>
                <a:cs typeface="Arial"/>
              </a:rPr>
              <a:t>Auto k-selection: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 Elbow</a:t>
            </a:r>
            <a:r>
              <a:rPr lang="en-US" altLang="en-US" sz="1600">
                <a:latin typeface="Calibri"/>
                <a:ea typeface="Calibri"/>
                <a:cs typeface="Arial"/>
              </a:rPr>
              <a:t> method(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2nd derivative</a:t>
            </a:r>
            <a:r>
              <a:rPr lang="en-US" altLang="en-US" sz="1600">
                <a:latin typeface="Calibri"/>
                <a:ea typeface="Calibri"/>
                <a:cs typeface="Arial"/>
              </a:rPr>
              <a:t>)</a:t>
            </a:r>
            <a:endParaRPr lang="en-US">
              <a:latin typeface="Calibri"/>
              <a:ea typeface="Calibri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1600" b="1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Embedding source:</a:t>
            </a:r>
            <a:r>
              <a:rPr lang="en-US" altLang="en-US" sz="1600">
                <a:latin typeface="Calibri"/>
                <a:ea typeface="Calibri"/>
                <a:cs typeface="Arial"/>
              </a:rPr>
              <a:t> </a:t>
            </a:r>
            <a:r>
              <a:rPr lang="en-US" altLang="en-US" sz="1600" err="1">
                <a:latin typeface="Calibri"/>
                <a:ea typeface="Calibri"/>
                <a:cs typeface="Arial"/>
              </a:rPr>
              <a:t>FLoRA</a:t>
            </a:r>
            <a:r>
              <a:rPr lang="en-US" altLang="en-US" sz="1600">
                <a:latin typeface="Calibri"/>
                <a:ea typeface="Calibri"/>
                <a:cs typeface="Arial"/>
              </a:rPr>
              <a:t> aggregated </a:t>
            </a:r>
            <a:r>
              <a:rPr lang="en-US" altLang="en-US" sz="1600" err="1">
                <a:latin typeface="Calibri"/>
                <a:ea typeface="Calibri"/>
                <a:cs typeface="Arial"/>
              </a:rPr>
              <a:t>lora_A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 matrices</a:t>
            </a:r>
            <a:endParaRPr lang="en-US" altLang="en-US" sz="1600" b="0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Arial"/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1600" b="1">
              <a:latin typeface="Calibri"/>
              <a:ea typeface="Calibri"/>
              <a:cs typeface="Arial"/>
            </a:endParaRPr>
          </a:p>
          <a:p>
            <a:pPr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1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Typical groups detected:</a:t>
            </a:r>
            <a:r>
              <a:rPr lang="en-US" altLang="en-US" sz="1600" b="1">
                <a:latin typeface="Calibri"/>
                <a:ea typeface="Calibri"/>
                <a:cs typeface="Arial"/>
              </a:rPr>
              <a:t> </a:t>
            </a:r>
            <a:endParaRPr lang="en-US" altLang="en-US" sz="1600" b="1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Arial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Engineering + </a:t>
            </a:r>
            <a:r>
              <a:rPr lang="en-US" sz="1600">
                <a:latin typeface="Calibri"/>
                <a:ea typeface="Calibri"/>
                <a:cs typeface="Arial"/>
              </a:rPr>
              <a:t>Finance (Technical Department) </a:t>
            </a:r>
            <a:endParaRPr lang="en-US" sz="1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alibri"/>
              <a:ea typeface="Calibri"/>
              <a:cs typeface="Arial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600">
                <a:latin typeface="Calibri"/>
                <a:ea typeface="Calibri"/>
                <a:cs typeface="Arial"/>
              </a:rPr>
              <a:t>Customer support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+ HR</a:t>
            </a:r>
            <a:r>
              <a:rPr lang="en-US" altLang="en-US" sz="1600">
                <a:latin typeface="Calibri"/>
                <a:ea typeface="Calibri"/>
                <a:cs typeface="Arial"/>
              </a:rPr>
              <a:t> (service oriented Department)</a:t>
            </a:r>
            <a:endParaRPr lang="en-US" altLang="en-US" sz="1600" b="0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Arial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600">
                <a:latin typeface="Calibri"/>
                <a:ea typeface="Calibri"/>
                <a:cs typeface="Arial"/>
              </a:rPr>
              <a:t>Customer Support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 sometimes stands alone</a:t>
            </a:r>
            <a:endParaRPr lang="en-US" altLang="en-US" sz="1600" b="0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Arial"/>
            </a:endParaRPr>
          </a:p>
          <a:p>
            <a:pPr marL="0" indent="0" algn="l">
              <a:lnSpc>
                <a:spcPct val="200000"/>
              </a:lnSpc>
              <a:buNone/>
            </a:pPr>
            <a:endParaRPr lang="en-US" sz="1500">
              <a:ea typeface="Calibri"/>
              <a:cs typeface="Calibri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9854803" y="5158978"/>
            <a:ext cx="4046934" cy="501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endParaRPr lang="en-US" sz="1200"/>
          </a:p>
        </p:txBody>
      </p:sp>
      <p:sp>
        <p:nvSpPr>
          <p:cNvPr id="15" name="Text 12"/>
          <p:cNvSpPr/>
          <p:nvPr/>
        </p:nvSpPr>
        <p:spPr>
          <a:xfrm>
            <a:off x="9854803" y="5715595"/>
            <a:ext cx="4046934" cy="501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endParaRPr lang="en-US" sz="1200"/>
          </a:p>
        </p:txBody>
      </p:sp>
      <p:sp>
        <p:nvSpPr>
          <p:cNvPr id="16" name="Text 13"/>
          <p:cNvSpPr/>
          <p:nvPr/>
        </p:nvSpPr>
        <p:spPr>
          <a:xfrm>
            <a:off x="9854803" y="6272212"/>
            <a:ext cx="4046934" cy="501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endParaRPr lang="en-US" sz="1200"/>
          </a:p>
        </p:txBody>
      </p:sp>
      <p:sp>
        <p:nvSpPr>
          <p:cNvPr id="17" name="Text 14"/>
          <p:cNvSpPr/>
          <p:nvPr/>
        </p:nvSpPr>
        <p:spPr>
          <a:xfrm>
            <a:off x="9854803" y="6868001"/>
            <a:ext cx="4046934" cy="501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endParaRPr lang="en-US" sz="120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9FBC9B2-6684-0234-2C39-70F2EB725DB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69" b="-535"/>
          <a:stretch>
            <a:fillRect/>
          </a:stretch>
        </p:blipFill>
        <p:spPr>
          <a:xfrm>
            <a:off x="6548911" y="1645910"/>
            <a:ext cx="7959482" cy="589820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AB15487-3E5C-BB44-A954-6FCDE163C303}"/>
              </a:ext>
            </a:extLst>
          </p:cNvPr>
          <p:cNvSpPr txBox="1"/>
          <p:nvPr/>
        </p:nvSpPr>
        <p:spPr>
          <a:xfrm>
            <a:off x="377344" y="2367597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>
                <a:ea typeface="Calibri"/>
                <a:cs typeface="Calibri"/>
              </a:rPr>
              <a:t>Mechanism: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E7EAE4-3D58-4CAF-07EB-F50499DB0C30}"/>
              </a:ext>
            </a:extLst>
          </p:cNvPr>
          <p:cNvSpPr txBox="1"/>
          <p:nvPr/>
        </p:nvSpPr>
        <p:spPr>
          <a:xfrm>
            <a:off x="7312942" y="7861639"/>
            <a:ext cx="731520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ea typeface="Calibri"/>
                <a:cs typeface="Calibri"/>
              </a:rPr>
              <a:t>9</a:t>
            </a:r>
          </a:p>
        </p:txBody>
      </p:sp>
      <p:pic>
        <p:nvPicPr>
          <p:cNvPr id="12" name="Picture 11" descr="A white background with black and white clouds&#10;&#10;AI-generated content may be incorrect.">
            <a:extLst>
              <a:ext uri="{FF2B5EF4-FFF2-40B4-BE49-F238E27FC236}">
                <a16:creationId xmlns:a16="http://schemas.microsoft.com/office/drawing/2014/main" id="{762818B3-70A8-5006-CF0E-1B260A13A8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74250" y="7579179"/>
            <a:ext cx="1857375" cy="6477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17</Slides>
  <Notes>14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revision>2</cp:revision>
  <dcterms:created xsi:type="dcterms:W3CDTF">2025-12-02T23:46:28Z</dcterms:created>
  <dcterms:modified xsi:type="dcterms:W3CDTF">2025-12-11T15:51:35Z</dcterms:modified>
</cp:coreProperties>
</file>

<file path=docProps/thumbnail.jpeg>
</file>